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45"/>
  </p:notesMasterIdLst>
  <p:sldIdLst>
    <p:sldId id="338" r:id="rId6"/>
    <p:sldId id="361" r:id="rId7"/>
    <p:sldId id="362" r:id="rId8"/>
    <p:sldId id="286" r:id="rId9"/>
    <p:sldId id="260" r:id="rId10"/>
    <p:sldId id="334" r:id="rId11"/>
    <p:sldId id="288" r:id="rId12"/>
    <p:sldId id="263" r:id="rId13"/>
    <p:sldId id="363" r:id="rId14"/>
    <p:sldId id="353" r:id="rId15"/>
    <p:sldId id="309" r:id="rId16"/>
    <p:sldId id="354" r:id="rId17"/>
    <p:sldId id="355" r:id="rId18"/>
    <p:sldId id="340" r:id="rId19"/>
    <p:sldId id="356" r:id="rId20"/>
    <p:sldId id="357" r:id="rId21"/>
    <p:sldId id="308" r:id="rId22"/>
    <p:sldId id="310" r:id="rId23"/>
    <p:sldId id="349" r:id="rId24"/>
    <p:sldId id="312" r:id="rId25"/>
    <p:sldId id="350" r:id="rId26"/>
    <p:sldId id="351" r:id="rId27"/>
    <p:sldId id="364" r:id="rId28"/>
    <p:sldId id="358"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48" r:id="rId43"/>
    <p:sldId id="378" r:id="rId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5" autoAdjust="0"/>
    <p:restoredTop sz="63492" autoAdjust="0"/>
  </p:normalViewPr>
  <p:slideViewPr>
    <p:cSldViewPr>
      <p:cViewPr varScale="1">
        <p:scale>
          <a:sx n="82" d="100"/>
          <a:sy n="82" d="100"/>
        </p:scale>
        <p:origin x="12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07A044-A08A-40EB-A983-98780389DDA7}"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37BD72ED-32FD-4832-9ED9-B72A57267380}">
      <dgm:prSet/>
      <dgm:spPr/>
      <dgm:t>
        <a:bodyPr/>
        <a:lstStyle/>
        <a:p>
          <a:r>
            <a:rPr lang="en-US"/>
            <a:t>Sequentially read a lot of data</a:t>
          </a:r>
        </a:p>
      </dgm:t>
    </dgm:pt>
    <dgm:pt modelId="{DC515AC7-2667-4A35-BB9B-4FB5466DC1A5}" type="parTrans" cxnId="{9481A77B-E99E-483A-BAAD-517931936655}">
      <dgm:prSet/>
      <dgm:spPr/>
      <dgm:t>
        <a:bodyPr/>
        <a:lstStyle/>
        <a:p>
          <a:endParaRPr lang="en-US"/>
        </a:p>
      </dgm:t>
    </dgm:pt>
    <dgm:pt modelId="{1930AB7C-F515-42D4-A328-9B6BED8DA869}" type="sibTrans" cxnId="{9481A77B-E99E-483A-BAAD-517931936655}">
      <dgm:prSet/>
      <dgm:spPr/>
      <dgm:t>
        <a:bodyPr/>
        <a:lstStyle/>
        <a:p>
          <a:endParaRPr lang="en-US"/>
        </a:p>
      </dgm:t>
    </dgm:pt>
    <dgm:pt modelId="{9CC6AB0E-155E-40DA-840A-890286233B38}">
      <dgm:prSet/>
      <dgm:spPr/>
      <dgm:t>
        <a:bodyPr/>
        <a:lstStyle/>
        <a:p>
          <a:r>
            <a:rPr lang="en-US" b="1"/>
            <a:t>Map:</a:t>
          </a:r>
          <a:endParaRPr lang="en-US"/>
        </a:p>
      </dgm:t>
    </dgm:pt>
    <dgm:pt modelId="{47CD1A24-2CD1-451F-BECB-9351F92CC66B}" type="parTrans" cxnId="{52B1FDE7-DA2E-43E2-AF2B-F793A2414979}">
      <dgm:prSet/>
      <dgm:spPr/>
      <dgm:t>
        <a:bodyPr/>
        <a:lstStyle/>
        <a:p>
          <a:endParaRPr lang="en-US"/>
        </a:p>
      </dgm:t>
    </dgm:pt>
    <dgm:pt modelId="{89539F34-9BB5-4E16-926D-44226A3C8151}" type="sibTrans" cxnId="{52B1FDE7-DA2E-43E2-AF2B-F793A2414979}">
      <dgm:prSet/>
      <dgm:spPr/>
      <dgm:t>
        <a:bodyPr/>
        <a:lstStyle/>
        <a:p>
          <a:endParaRPr lang="en-US"/>
        </a:p>
      </dgm:t>
    </dgm:pt>
    <dgm:pt modelId="{988E696D-E5B9-443F-99E9-FB1E4E92D59D}">
      <dgm:prSet/>
      <dgm:spPr/>
      <dgm:t>
        <a:bodyPr/>
        <a:lstStyle/>
        <a:p>
          <a:r>
            <a:rPr lang="en-US"/>
            <a:t>Extract something you care about</a:t>
          </a:r>
        </a:p>
      </dgm:t>
    </dgm:pt>
    <dgm:pt modelId="{747F150C-6C2B-45A6-B726-D6DFBBE52957}" type="parTrans" cxnId="{B9803447-7FFF-4110-8F87-8554B46C5F50}">
      <dgm:prSet/>
      <dgm:spPr/>
      <dgm:t>
        <a:bodyPr/>
        <a:lstStyle/>
        <a:p>
          <a:endParaRPr lang="en-US"/>
        </a:p>
      </dgm:t>
    </dgm:pt>
    <dgm:pt modelId="{C79DD8FD-5F2C-45AA-A44E-0AE650D87964}" type="sibTrans" cxnId="{B9803447-7FFF-4110-8F87-8554B46C5F50}">
      <dgm:prSet/>
      <dgm:spPr/>
      <dgm:t>
        <a:bodyPr/>
        <a:lstStyle/>
        <a:p>
          <a:endParaRPr lang="en-US"/>
        </a:p>
      </dgm:t>
    </dgm:pt>
    <dgm:pt modelId="{6D866255-22A3-47B2-84D4-274B1A542585}">
      <dgm:prSet/>
      <dgm:spPr/>
      <dgm:t>
        <a:bodyPr/>
        <a:lstStyle/>
        <a:p>
          <a:r>
            <a:rPr lang="en-US" b="1"/>
            <a:t>Group by key:</a:t>
          </a:r>
          <a:r>
            <a:rPr lang="en-US"/>
            <a:t> Sort and Shuffle</a:t>
          </a:r>
        </a:p>
      </dgm:t>
    </dgm:pt>
    <dgm:pt modelId="{E81B6916-E0F7-4B2D-B5C5-22AE8046501E}" type="parTrans" cxnId="{762CCA67-61E3-486C-86C5-EECECA672969}">
      <dgm:prSet/>
      <dgm:spPr/>
      <dgm:t>
        <a:bodyPr/>
        <a:lstStyle/>
        <a:p>
          <a:endParaRPr lang="en-US"/>
        </a:p>
      </dgm:t>
    </dgm:pt>
    <dgm:pt modelId="{27029F92-11C6-4C15-A115-83D3838A4995}" type="sibTrans" cxnId="{762CCA67-61E3-486C-86C5-EECECA672969}">
      <dgm:prSet/>
      <dgm:spPr/>
      <dgm:t>
        <a:bodyPr/>
        <a:lstStyle/>
        <a:p>
          <a:endParaRPr lang="en-US"/>
        </a:p>
      </dgm:t>
    </dgm:pt>
    <dgm:pt modelId="{31A35381-F44E-4B63-8E91-A233CC4F943B}">
      <dgm:prSet/>
      <dgm:spPr/>
      <dgm:t>
        <a:bodyPr/>
        <a:lstStyle/>
        <a:p>
          <a:r>
            <a:rPr lang="en-US" b="1"/>
            <a:t>Reduce:</a:t>
          </a:r>
          <a:endParaRPr lang="en-US"/>
        </a:p>
      </dgm:t>
    </dgm:pt>
    <dgm:pt modelId="{FFB594B5-8F36-4EB6-B1C8-BFEA4FFE462F}" type="parTrans" cxnId="{6608CDE8-B6AF-4518-8B79-5B036F7A16E4}">
      <dgm:prSet/>
      <dgm:spPr/>
      <dgm:t>
        <a:bodyPr/>
        <a:lstStyle/>
        <a:p>
          <a:endParaRPr lang="en-US"/>
        </a:p>
      </dgm:t>
    </dgm:pt>
    <dgm:pt modelId="{E8172501-03A1-4F5C-A720-568E8F2CBC37}" type="sibTrans" cxnId="{6608CDE8-B6AF-4518-8B79-5B036F7A16E4}">
      <dgm:prSet/>
      <dgm:spPr/>
      <dgm:t>
        <a:bodyPr/>
        <a:lstStyle/>
        <a:p>
          <a:endParaRPr lang="en-US"/>
        </a:p>
      </dgm:t>
    </dgm:pt>
    <dgm:pt modelId="{FEA34AD2-677F-4A68-9674-22727DB95EFE}">
      <dgm:prSet/>
      <dgm:spPr/>
      <dgm:t>
        <a:bodyPr/>
        <a:lstStyle/>
        <a:p>
          <a:r>
            <a:rPr lang="en-US"/>
            <a:t>Aggregate, summarize, filter or transform</a:t>
          </a:r>
        </a:p>
      </dgm:t>
    </dgm:pt>
    <dgm:pt modelId="{6DCC9C38-A01E-4F5A-88B3-FFA17741AFA0}" type="parTrans" cxnId="{01D8E327-AD8D-47CF-9BD5-33921C589CDC}">
      <dgm:prSet/>
      <dgm:spPr/>
      <dgm:t>
        <a:bodyPr/>
        <a:lstStyle/>
        <a:p>
          <a:endParaRPr lang="en-US"/>
        </a:p>
      </dgm:t>
    </dgm:pt>
    <dgm:pt modelId="{CD851F15-364F-475D-94BB-EFD93AEBDCA9}" type="sibTrans" cxnId="{01D8E327-AD8D-47CF-9BD5-33921C589CDC}">
      <dgm:prSet/>
      <dgm:spPr/>
      <dgm:t>
        <a:bodyPr/>
        <a:lstStyle/>
        <a:p>
          <a:endParaRPr lang="en-US"/>
        </a:p>
      </dgm:t>
    </dgm:pt>
    <dgm:pt modelId="{A1BB44E3-7E53-4346-843F-8E307700B253}">
      <dgm:prSet/>
      <dgm:spPr/>
      <dgm:t>
        <a:bodyPr/>
        <a:lstStyle/>
        <a:p>
          <a:r>
            <a:rPr lang="en-US"/>
            <a:t>Write the result</a:t>
          </a:r>
        </a:p>
      </dgm:t>
    </dgm:pt>
    <dgm:pt modelId="{6064E6A9-EB11-45FA-9C3C-6F7094A1C803}" type="parTrans" cxnId="{DBF26DA0-23CB-44CB-88B4-54D740DB1225}">
      <dgm:prSet/>
      <dgm:spPr/>
      <dgm:t>
        <a:bodyPr/>
        <a:lstStyle/>
        <a:p>
          <a:endParaRPr lang="en-US"/>
        </a:p>
      </dgm:t>
    </dgm:pt>
    <dgm:pt modelId="{776A1801-6E30-4881-AF2B-22599E709EF1}" type="sibTrans" cxnId="{DBF26DA0-23CB-44CB-88B4-54D740DB1225}">
      <dgm:prSet/>
      <dgm:spPr/>
      <dgm:t>
        <a:bodyPr/>
        <a:lstStyle/>
        <a:p>
          <a:endParaRPr lang="en-US"/>
        </a:p>
      </dgm:t>
    </dgm:pt>
    <dgm:pt modelId="{85F56FB6-F790-4812-8792-36BB58C87D20}" type="pres">
      <dgm:prSet presAssocID="{F407A044-A08A-40EB-A983-98780389DDA7}" presName="Name0" presStyleCnt="0">
        <dgm:presLayoutVars>
          <dgm:dir/>
          <dgm:resizeHandles val="exact"/>
        </dgm:presLayoutVars>
      </dgm:prSet>
      <dgm:spPr/>
    </dgm:pt>
    <dgm:pt modelId="{4D1C5457-8461-4B66-8014-B205919672C6}" type="pres">
      <dgm:prSet presAssocID="{37BD72ED-32FD-4832-9ED9-B72A57267380}" presName="node" presStyleLbl="node1" presStyleIdx="0" presStyleCnt="5">
        <dgm:presLayoutVars>
          <dgm:bulletEnabled val="1"/>
        </dgm:presLayoutVars>
      </dgm:prSet>
      <dgm:spPr/>
    </dgm:pt>
    <dgm:pt modelId="{97A6E97C-A03F-4362-B7B1-B9807E605BD7}" type="pres">
      <dgm:prSet presAssocID="{1930AB7C-F515-42D4-A328-9B6BED8DA869}" presName="sibTrans" presStyleLbl="sibTrans1D1" presStyleIdx="0" presStyleCnt="4"/>
      <dgm:spPr/>
    </dgm:pt>
    <dgm:pt modelId="{65C8FB26-65A1-4D8A-95BA-A05EF4AF8DCE}" type="pres">
      <dgm:prSet presAssocID="{1930AB7C-F515-42D4-A328-9B6BED8DA869}" presName="connectorText" presStyleLbl="sibTrans1D1" presStyleIdx="0" presStyleCnt="4"/>
      <dgm:spPr/>
    </dgm:pt>
    <dgm:pt modelId="{02803C75-80E6-46AE-9326-49C0ED73AA02}" type="pres">
      <dgm:prSet presAssocID="{9CC6AB0E-155E-40DA-840A-890286233B38}" presName="node" presStyleLbl="node1" presStyleIdx="1" presStyleCnt="5">
        <dgm:presLayoutVars>
          <dgm:bulletEnabled val="1"/>
        </dgm:presLayoutVars>
      </dgm:prSet>
      <dgm:spPr/>
    </dgm:pt>
    <dgm:pt modelId="{B7CA705A-47F1-4036-B416-E2DFA1E4FEB4}" type="pres">
      <dgm:prSet presAssocID="{89539F34-9BB5-4E16-926D-44226A3C8151}" presName="sibTrans" presStyleLbl="sibTrans1D1" presStyleIdx="1" presStyleCnt="4"/>
      <dgm:spPr/>
    </dgm:pt>
    <dgm:pt modelId="{D23816A8-FC3D-4501-B2CF-BC7791AF9CD3}" type="pres">
      <dgm:prSet presAssocID="{89539F34-9BB5-4E16-926D-44226A3C8151}" presName="connectorText" presStyleLbl="sibTrans1D1" presStyleIdx="1" presStyleCnt="4"/>
      <dgm:spPr/>
    </dgm:pt>
    <dgm:pt modelId="{A04B56B0-AE60-43B2-93BB-0A8CFAEF1C46}" type="pres">
      <dgm:prSet presAssocID="{6D866255-22A3-47B2-84D4-274B1A542585}" presName="node" presStyleLbl="node1" presStyleIdx="2" presStyleCnt="5">
        <dgm:presLayoutVars>
          <dgm:bulletEnabled val="1"/>
        </dgm:presLayoutVars>
      </dgm:prSet>
      <dgm:spPr/>
    </dgm:pt>
    <dgm:pt modelId="{F8BAC38C-87A3-4591-98B3-3BF915DFCA34}" type="pres">
      <dgm:prSet presAssocID="{27029F92-11C6-4C15-A115-83D3838A4995}" presName="sibTrans" presStyleLbl="sibTrans1D1" presStyleIdx="2" presStyleCnt="4"/>
      <dgm:spPr/>
    </dgm:pt>
    <dgm:pt modelId="{39D4C1DA-B63B-49A9-8520-B666A669A5C4}" type="pres">
      <dgm:prSet presAssocID="{27029F92-11C6-4C15-A115-83D3838A4995}" presName="connectorText" presStyleLbl="sibTrans1D1" presStyleIdx="2" presStyleCnt="4"/>
      <dgm:spPr/>
    </dgm:pt>
    <dgm:pt modelId="{66EE330F-03A5-46C8-A0BC-368F68809199}" type="pres">
      <dgm:prSet presAssocID="{31A35381-F44E-4B63-8E91-A233CC4F943B}" presName="node" presStyleLbl="node1" presStyleIdx="3" presStyleCnt="5">
        <dgm:presLayoutVars>
          <dgm:bulletEnabled val="1"/>
        </dgm:presLayoutVars>
      </dgm:prSet>
      <dgm:spPr/>
    </dgm:pt>
    <dgm:pt modelId="{CAEBE27B-0350-4D21-8F80-094AE7E72663}" type="pres">
      <dgm:prSet presAssocID="{E8172501-03A1-4F5C-A720-568E8F2CBC37}" presName="sibTrans" presStyleLbl="sibTrans1D1" presStyleIdx="3" presStyleCnt="4"/>
      <dgm:spPr/>
    </dgm:pt>
    <dgm:pt modelId="{D782F603-534D-4105-A6FC-83D14313D2C0}" type="pres">
      <dgm:prSet presAssocID="{E8172501-03A1-4F5C-A720-568E8F2CBC37}" presName="connectorText" presStyleLbl="sibTrans1D1" presStyleIdx="3" presStyleCnt="4"/>
      <dgm:spPr/>
    </dgm:pt>
    <dgm:pt modelId="{58EEC871-0AB5-497B-AB59-BD6D77500E7E}" type="pres">
      <dgm:prSet presAssocID="{A1BB44E3-7E53-4346-843F-8E307700B253}" presName="node" presStyleLbl="node1" presStyleIdx="4" presStyleCnt="5">
        <dgm:presLayoutVars>
          <dgm:bulletEnabled val="1"/>
        </dgm:presLayoutVars>
      </dgm:prSet>
      <dgm:spPr/>
    </dgm:pt>
  </dgm:ptLst>
  <dgm:cxnLst>
    <dgm:cxn modelId="{BCDDC61E-14E3-4152-BE53-12F50EB8B371}" type="presOf" srcId="{6D866255-22A3-47B2-84D4-274B1A542585}" destId="{A04B56B0-AE60-43B2-93BB-0A8CFAEF1C46}" srcOrd="0" destOrd="0" presId="urn:microsoft.com/office/officeart/2016/7/layout/RepeatingBendingProcessNew"/>
    <dgm:cxn modelId="{8BC97A21-57D6-4977-8FB5-CF7F3A6BBA63}" type="presOf" srcId="{E8172501-03A1-4F5C-A720-568E8F2CBC37}" destId="{D782F603-534D-4105-A6FC-83D14313D2C0}" srcOrd="1" destOrd="0" presId="urn:microsoft.com/office/officeart/2016/7/layout/RepeatingBendingProcessNew"/>
    <dgm:cxn modelId="{9384D324-C812-4D70-B72D-5B28E9E7CC1A}" type="presOf" srcId="{F407A044-A08A-40EB-A983-98780389DDA7}" destId="{85F56FB6-F790-4812-8792-36BB58C87D20}" srcOrd="0" destOrd="0" presId="urn:microsoft.com/office/officeart/2016/7/layout/RepeatingBendingProcessNew"/>
    <dgm:cxn modelId="{01D8E327-AD8D-47CF-9BD5-33921C589CDC}" srcId="{31A35381-F44E-4B63-8E91-A233CC4F943B}" destId="{FEA34AD2-677F-4A68-9674-22727DB95EFE}" srcOrd="0" destOrd="0" parTransId="{6DCC9C38-A01E-4F5A-88B3-FFA17741AFA0}" sibTransId="{CD851F15-364F-475D-94BB-EFD93AEBDCA9}"/>
    <dgm:cxn modelId="{D374CE31-B514-4BF4-B108-7DCAA25EC6B9}" type="presOf" srcId="{9CC6AB0E-155E-40DA-840A-890286233B38}" destId="{02803C75-80E6-46AE-9326-49C0ED73AA02}" srcOrd="0" destOrd="0" presId="urn:microsoft.com/office/officeart/2016/7/layout/RepeatingBendingProcessNew"/>
    <dgm:cxn modelId="{B9803447-7FFF-4110-8F87-8554B46C5F50}" srcId="{9CC6AB0E-155E-40DA-840A-890286233B38}" destId="{988E696D-E5B9-443F-99E9-FB1E4E92D59D}" srcOrd="0" destOrd="0" parTransId="{747F150C-6C2B-45A6-B726-D6DFBBE52957}" sibTransId="{C79DD8FD-5F2C-45AA-A44E-0AE650D87964}"/>
    <dgm:cxn modelId="{762CCA67-61E3-486C-86C5-EECECA672969}" srcId="{F407A044-A08A-40EB-A983-98780389DDA7}" destId="{6D866255-22A3-47B2-84D4-274B1A542585}" srcOrd="2" destOrd="0" parTransId="{E81B6916-E0F7-4B2D-B5C5-22AE8046501E}" sibTransId="{27029F92-11C6-4C15-A115-83D3838A4995}"/>
    <dgm:cxn modelId="{B5E8A66F-743B-47A1-8FBC-ABC8F5C71DD9}" type="presOf" srcId="{988E696D-E5B9-443F-99E9-FB1E4E92D59D}" destId="{02803C75-80E6-46AE-9326-49C0ED73AA02}" srcOrd="0" destOrd="1" presId="urn:microsoft.com/office/officeart/2016/7/layout/RepeatingBendingProcessNew"/>
    <dgm:cxn modelId="{63860C76-D3B6-4A5F-A640-28AB4E036457}" type="presOf" srcId="{27029F92-11C6-4C15-A115-83D3838A4995}" destId="{39D4C1DA-B63B-49A9-8520-B666A669A5C4}" srcOrd="1" destOrd="0" presId="urn:microsoft.com/office/officeart/2016/7/layout/RepeatingBendingProcessNew"/>
    <dgm:cxn modelId="{9481A77B-E99E-483A-BAAD-517931936655}" srcId="{F407A044-A08A-40EB-A983-98780389DDA7}" destId="{37BD72ED-32FD-4832-9ED9-B72A57267380}" srcOrd="0" destOrd="0" parTransId="{DC515AC7-2667-4A35-BB9B-4FB5466DC1A5}" sibTransId="{1930AB7C-F515-42D4-A328-9B6BED8DA869}"/>
    <dgm:cxn modelId="{9DA84681-475A-44BE-8124-00760411D65A}" type="presOf" srcId="{1930AB7C-F515-42D4-A328-9B6BED8DA869}" destId="{97A6E97C-A03F-4362-B7B1-B9807E605BD7}" srcOrd="0" destOrd="0" presId="urn:microsoft.com/office/officeart/2016/7/layout/RepeatingBendingProcessNew"/>
    <dgm:cxn modelId="{1FE4F291-99E2-464C-A319-2578DB6F4A95}" type="presOf" srcId="{89539F34-9BB5-4E16-926D-44226A3C8151}" destId="{D23816A8-FC3D-4501-B2CF-BC7791AF9CD3}" srcOrd="1" destOrd="0" presId="urn:microsoft.com/office/officeart/2016/7/layout/RepeatingBendingProcessNew"/>
    <dgm:cxn modelId="{CEBAF893-BED8-40A6-8D67-020920B989C8}" type="presOf" srcId="{89539F34-9BB5-4E16-926D-44226A3C8151}" destId="{B7CA705A-47F1-4036-B416-E2DFA1E4FEB4}" srcOrd="0" destOrd="0" presId="urn:microsoft.com/office/officeart/2016/7/layout/RepeatingBendingProcessNew"/>
    <dgm:cxn modelId="{DBF26DA0-23CB-44CB-88B4-54D740DB1225}" srcId="{F407A044-A08A-40EB-A983-98780389DDA7}" destId="{A1BB44E3-7E53-4346-843F-8E307700B253}" srcOrd="4" destOrd="0" parTransId="{6064E6A9-EB11-45FA-9C3C-6F7094A1C803}" sibTransId="{776A1801-6E30-4881-AF2B-22599E709EF1}"/>
    <dgm:cxn modelId="{D55D2BAD-295B-4A9B-B651-31DC9994371E}" type="presOf" srcId="{A1BB44E3-7E53-4346-843F-8E307700B253}" destId="{58EEC871-0AB5-497B-AB59-BD6D77500E7E}" srcOrd="0" destOrd="0" presId="urn:microsoft.com/office/officeart/2016/7/layout/RepeatingBendingProcessNew"/>
    <dgm:cxn modelId="{02D20ABD-980D-4B1E-880A-00E3183FCA13}" type="presOf" srcId="{37BD72ED-32FD-4832-9ED9-B72A57267380}" destId="{4D1C5457-8461-4B66-8014-B205919672C6}" srcOrd="0" destOrd="0" presId="urn:microsoft.com/office/officeart/2016/7/layout/RepeatingBendingProcessNew"/>
    <dgm:cxn modelId="{9B116BD8-C5BF-46F6-9C29-0029F1B52A10}" type="presOf" srcId="{E8172501-03A1-4F5C-A720-568E8F2CBC37}" destId="{CAEBE27B-0350-4D21-8F80-094AE7E72663}" srcOrd="0" destOrd="0" presId="urn:microsoft.com/office/officeart/2016/7/layout/RepeatingBendingProcessNew"/>
    <dgm:cxn modelId="{CE27C1DB-6C20-4900-A8F9-507D1318D8B9}" type="presOf" srcId="{1930AB7C-F515-42D4-A328-9B6BED8DA869}" destId="{65C8FB26-65A1-4D8A-95BA-A05EF4AF8DCE}" srcOrd="1" destOrd="0" presId="urn:microsoft.com/office/officeart/2016/7/layout/RepeatingBendingProcessNew"/>
    <dgm:cxn modelId="{D3B11FDC-BDE6-4E56-BC07-19413A141813}" type="presOf" srcId="{27029F92-11C6-4C15-A115-83D3838A4995}" destId="{F8BAC38C-87A3-4591-98B3-3BF915DFCA34}" srcOrd="0" destOrd="0" presId="urn:microsoft.com/office/officeart/2016/7/layout/RepeatingBendingProcessNew"/>
    <dgm:cxn modelId="{5FB17FE2-5E63-4A12-A1DD-5B315675D6B9}" type="presOf" srcId="{31A35381-F44E-4B63-8E91-A233CC4F943B}" destId="{66EE330F-03A5-46C8-A0BC-368F68809199}" srcOrd="0" destOrd="0" presId="urn:microsoft.com/office/officeart/2016/7/layout/RepeatingBendingProcessNew"/>
    <dgm:cxn modelId="{52B1FDE7-DA2E-43E2-AF2B-F793A2414979}" srcId="{F407A044-A08A-40EB-A983-98780389DDA7}" destId="{9CC6AB0E-155E-40DA-840A-890286233B38}" srcOrd="1" destOrd="0" parTransId="{47CD1A24-2CD1-451F-BECB-9351F92CC66B}" sibTransId="{89539F34-9BB5-4E16-926D-44226A3C8151}"/>
    <dgm:cxn modelId="{6608CDE8-B6AF-4518-8B79-5B036F7A16E4}" srcId="{F407A044-A08A-40EB-A983-98780389DDA7}" destId="{31A35381-F44E-4B63-8E91-A233CC4F943B}" srcOrd="3" destOrd="0" parTransId="{FFB594B5-8F36-4EB6-B1C8-BFEA4FFE462F}" sibTransId="{E8172501-03A1-4F5C-A720-568E8F2CBC37}"/>
    <dgm:cxn modelId="{F0CEFCED-5290-46A2-A93F-D082A874F62F}" type="presOf" srcId="{FEA34AD2-677F-4A68-9674-22727DB95EFE}" destId="{66EE330F-03A5-46C8-A0BC-368F68809199}" srcOrd="0" destOrd="1" presId="urn:microsoft.com/office/officeart/2016/7/layout/RepeatingBendingProcessNew"/>
    <dgm:cxn modelId="{5FEF0102-431C-4DFE-869F-CA9373FFB17D}" type="presParOf" srcId="{85F56FB6-F790-4812-8792-36BB58C87D20}" destId="{4D1C5457-8461-4B66-8014-B205919672C6}" srcOrd="0" destOrd="0" presId="urn:microsoft.com/office/officeart/2016/7/layout/RepeatingBendingProcessNew"/>
    <dgm:cxn modelId="{86A756E8-E7F2-4F11-BF0A-D1AF3E1EE01B}" type="presParOf" srcId="{85F56FB6-F790-4812-8792-36BB58C87D20}" destId="{97A6E97C-A03F-4362-B7B1-B9807E605BD7}" srcOrd="1" destOrd="0" presId="urn:microsoft.com/office/officeart/2016/7/layout/RepeatingBendingProcessNew"/>
    <dgm:cxn modelId="{03258FD6-FFBF-4ADE-91F9-4FD0915887C3}" type="presParOf" srcId="{97A6E97C-A03F-4362-B7B1-B9807E605BD7}" destId="{65C8FB26-65A1-4D8A-95BA-A05EF4AF8DCE}" srcOrd="0" destOrd="0" presId="urn:microsoft.com/office/officeart/2016/7/layout/RepeatingBendingProcessNew"/>
    <dgm:cxn modelId="{71E31C72-D794-45B0-85E2-B52E6F9D0088}" type="presParOf" srcId="{85F56FB6-F790-4812-8792-36BB58C87D20}" destId="{02803C75-80E6-46AE-9326-49C0ED73AA02}" srcOrd="2" destOrd="0" presId="urn:microsoft.com/office/officeart/2016/7/layout/RepeatingBendingProcessNew"/>
    <dgm:cxn modelId="{D0C544F6-F33C-451B-817C-0D1FD1A740AB}" type="presParOf" srcId="{85F56FB6-F790-4812-8792-36BB58C87D20}" destId="{B7CA705A-47F1-4036-B416-E2DFA1E4FEB4}" srcOrd="3" destOrd="0" presId="urn:microsoft.com/office/officeart/2016/7/layout/RepeatingBendingProcessNew"/>
    <dgm:cxn modelId="{AC979554-8213-4726-88C8-7A753AA3D269}" type="presParOf" srcId="{B7CA705A-47F1-4036-B416-E2DFA1E4FEB4}" destId="{D23816A8-FC3D-4501-B2CF-BC7791AF9CD3}" srcOrd="0" destOrd="0" presId="urn:microsoft.com/office/officeart/2016/7/layout/RepeatingBendingProcessNew"/>
    <dgm:cxn modelId="{BCFC10CF-D508-440F-A1FD-2CCBC021D9B8}" type="presParOf" srcId="{85F56FB6-F790-4812-8792-36BB58C87D20}" destId="{A04B56B0-AE60-43B2-93BB-0A8CFAEF1C46}" srcOrd="4" destOrd="0" presId="urn:microsoft.com/office/officeart/2016/7/layout/RepeatingBendingProcessNew"/>
    <dgm:cxn modelId="{E720E82D-F12D-4730-9B7B-BFEFC042037E}" type="presParOf" srcId="{85F56FB6-F790-4812-8792-36BB58C87D20}" destId="{F8BAC38C-87A3-4591-98B3-3BF915DFCA34}" srcOrd="5" destOrd="0" presId="urn:microsoft.com/office/officeart/2016/7/layout/RepeatingBendingProcessNew"/>
    <dgm:cxn modelId="{82C55BA4-5BD2-409E-8E93-1A530EBE9719}" type="presParOf" srcId="{F8BAC38C-87A3-4591-98B3-3BF915DFCA34}" destId="{39D4C1DA-B63B-49A9-8520-B666A669A5C4}" srcOrd="0" destOrd="0" presId="urn:microsoft.com/office/officeart/2016/7/layout/RepeatingBendingProcessNew"/>
    <dgm:cxn modelId="{51B8047A-B8A7-4945-8609-6C98D2C311D5}" type="presParOf" srcId="{85F56FB6-F790-4812-8792-36BB58C87D20}" destId="{66EE330F-03A5-46C8-A0BC-368F68809199}" srcOrd="6" destOrd="0" presId="urn:microsoft.com/office/officeart/2016/7/layout/RepeatingBendingProcessNew"/>
    <dgm:cxn modelId="{1FD1996C-FA22-4112-B0C4-ABE33B2B31E3}" type="presParOf" srcId="{85F56FB6-F790-4812-8792-36BB58C87D20}" destId="{CAEBE27B-0350-4D21-8F80-094AE7E72663}" srcOrd="7" destOrd="0" presId="urn:microsoft.com/office/officeart/2016/7/layout/RepeatingBendingProcessNew"/>
    <dgm:cxn modelId="{EEDBF37D-E88E-4EFA-9D4D-677E53C7FE43}" type="presParOf" srcId="{CAEBE27B-0350-4D21-8F80-094AE7E72663}" destId="{D782F603-534D-4105-A6FC-83D14313D2C0}" srcOrd="0" destOrd="0" presId="urn:microsoft.com/office/officeart/2016/7/layout/RepeatingBendingProcessNew"/>
    <dgm:cxn modelId="{8625604B-E960-499B-8BC8-89538998DCE4}" type="presParOf" srcId="{85F56FB6-F790-4812-8792-36BB58C87D20}" destId="{58EEC871-0AB5-497B-AB59-BD6D77500E7E}"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6E97C-A03F-4362-B7B1-B9807E605BD7}">
      <dsp:nvSpPr>
        <dsp:cNvPr id="0" name=""/>
        <dsp:cNvSpPr/>
      </dsp:nvSpPr>
      <dsp:spPr>
        <a:xfrm>
          <a:off x="2055699" y="1095711"/>
          <a:ext cx="442403" cy="91440"/>
        </a:xfrm>
        <a:custGeom>
          <a:avLst/>
          <a:gdLst/>
          <a:ahLst/>
          <a:cxnLst/>
          <a:rect l="0" t="0" r="0" b="0"/>
          <a:pathLst>
            <a:path>
              <a:moveTo>
                <a:pt x="0" y="45720"/>
              </a:moveTo>
              <a:lnTo>
                <a:pt x="44240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5075" y="1139066"/>
        <a:ext cx="23650" cy="4730"/>
      </dsp:txXfrm>
    </dsp:sp>
    <dsp:sp modelId="{4D1C5457-8461-4B66-8014-B205919672C6}">
      <dsp:nvSpPr>
        <dsp:cNvPr id="0" name=""/>
        <dsp:cNvSpPr/>
      </dsp:nvSpPr>
      <dsp:spPr>
        <a:xfrm>
          <a:off x="963" y="524470"/>
          <a:ext cx="2056536" cy="12339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772" tIns="105778" rIns="100772" bIns="105778" numCol="1" spcCol="1270" anchor="ctr" anchorCtr="0">
          <a:noAutofit/>
        </a:bodyPr>
        <a:lstStyle/>
        <a:p>
          <a:pPr marL="0" lvl="0" indent="0" algn="ctr" defTabSz="844550">
            <a:lnSpc>
              <a:spcPct val="90000"/>
            </a:lnSpc>
            <a:spcBef>
              <a:spcPct val="0"/>
            </a:spcBef>
            <a:spcAft>
              <a:spcPct val="35000"/>
            </a:spcAft>
            <a:buNone/>
          </a:pPr>
          <a:r>
            <a:rPr lang="en-US" sz="1900" kern="1200"/>
            <a:t>Sequentially read a lot of data</a:t>
          </a:r>
        </a:p>
      </dsp:txBody>
      <dsp:txXfrm>
        <a:off x="963" y="524470"/>
        <a:ext cx="2056536" cy="1233921"/>
      </dsp:txXfrm>
    </dsp:sp>
    <dsp:sp modelId="{B7CA705A-47F1-4036-B416-E2DFA1E4FEB4}">
      <dsp:nvSpPr>
        <dsp:cNvPr id="0" name=""/>
        <dsp:cNvSpPr/>
      </dsp:nvSpPr>
      <dsp:spPr>
        <a:xfrm>
          <a:off x="1029231" y="1756591"/>
          <a:ext cx="2529539" cy="442403"/>
        </a:xfrm>
        <a:custGeom>
          <a:avLst/>
          <a:gdLst/>
          <a:ahLst/>
          <a:cxnLst/>
          <a:rect l="0" t="0" r="0" b="0"/>
          <a:pathLst>
            <a:path>
              <a:moveTo>
                <a:pt x="2529539" y="0"/>
              </a:moveTo>
              <a:lnTo>
                <a:pt x="2529539" y="238301"/>
              </a:lnTo>
              <a:lnTo>
                <a:pt x="0" y="238301"/>
              </a:lnTo>
              <a:lnTo>
                <a:pt x="0" y="44240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29666" y="1975428"/>
        <a:ext cx="128669" cy="4730"/>
      </dsp:txXfrm>
    </dsp:sp>
    <dsp:sp modelId="{02803C75-80E6-46AE-9326-49C0ED73AA02}">
      <dsp:nvSpPr>
        <dsp:cNvPr id="0" name=""/>
        <dsp:cNvSpPr/>
      </dsp:nvSpPr>
      <dsp:spPr>
        <a:xfrm>
          <a:off x="2530502" y="524470"/>
          <a:ext cx="2056536" cy="123392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772" tIns="105778" rIns="100772" bIns="105778" numCol="1" spcCol="1270" anchor="t" anchorCtr="0">
          <a:noAutofit/>
        </a:bodyPr>
        <a:lstStyle/>
        <a:p>
          <a:pPr marL="0" lvl="0" indent="0" algn="l" defTabSz="844550">
            <a:lnSpc>
              <a:spcPct val="90000"/>
            </a:lnSpc>
            <a:spcBef>
              <a:spcPct val="0"/>
            </a:spcBef>
            <a:spcAft>
              <a:spcPct val="35000"/>
            </a:spcAft>
            <a:buNone/>
          </a:pPr>
          <a:r>
            <a:rPr lang="en-US" sz="1900" b="1" kern="1200"/>
            <a:t>Map:</a:t>
          </a:r>
          <a:endParaRPr lang="en-US" sz="1900" kern="1200"/>
        </a:p>
        <a:p>
          <a:pPr marL="114300" lvl="1" indent="-114300" algn="l" defTabSz="666750">
            <a:lnSpc>
              <a:spcPct val="90000"/>
            </a:lnSpc>
            <a:spcBef>
              <a:spcPct val="0"/>
            </a:spcBef>
            <a:spcAft>
              <a:spcPct val="15000"/>
            </a:spcAft>
            <a:buChar char="•"/>
          </a:pPr>
          <a:r>
            <a:rPr lang="en-US" sz="1500" kern="1200"/>
            <a:t>Extract something you care about</a:t>
          </a:r>
        </a:p>
      </dsp:txBody>
      <dsp:txXfrm>
        <a:off x="2530502" y="524470"/>
        <a:ext cx="2056536" cy="1233921"/>
      </dsp:txXfrm>
    </dsp:sp>
    <dsp:sp modelId="{F8BAC38C-87A3-4591-98B3-3BF915DFCA34}">
      <dsp:nvSpPr>
        <dsp:cNvPr id="0" name=""/>
        <dsp:cNvSpPr/>
      </dsp:nvSpPr>
      <dsp:spPr>
        <a:xfrm>
          <a:off x="2055699" y="2802636"/>
          <a:ext cx="442403" cy="91440"/>
        </a:xfrm>
        <a:custGeom>
          <a:avLst/>
          <a:gdLst/>
          <a:ahLst/>
          <a:cxnLst/>
          <a:rect l="0" t="0" r="0" b="0"/>
          <a:pathLst>
            <a:path>
              <a:moveTo>
                <a:pt x="0" y="45720"/>
              </a:moveTo>
              <a:lnTo>
                <a:pt x="442403"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5075" y="2845990"/>
        <a:ext cx="23650" cy="4730"/>
      </dsp:txXfrm>
    </dsp:sp>
    <dsp:sp modelId="{A04B56B0-AE60-43B2-93BB-0A8CFAEF1C46}">
      <dsp:nvSpPr>
        <dsp:cNvPr id="0" name=""/>
        <dsp:cNvSpPr/>
      </dsp:nvSpPr>
      <dsp:spPr>
        <a:xfrm>
          <a:off x="963" y="2231395"/>
          <a:ext cx="2056536" cy="123392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772" tIns="105778" rIns="100772" bIns="105778" numCol="1" spcCol="1270" anchor="ctr" anchorCtr="0">
          <a:noAutofit/>
        </a:bodyPr>
        <a:lstStyle/>
        <a:p>
          <a:pPr marL="0" lvl="0" indent="0" algn="ctr" defTabSz="844550">
            <a:lnSpc>
              <a:spcPct val="90000"/>
            </a:lnSpc>
            <a:spcBef>
              <a:spcPct val="0"/>
            </a:spcBef>
            <a:spcAft>
              <a:spcPct val="35000"/>
            </a:spcAft>
            <a:buNone/>
          </a:pPr>
          <a:r>
            <a:rPr lang="en-US" sz="1900" b="1" kern="1200"/>
            <a:t>Group by key:</a:t>
          </a:r>
          <a:r>
            <a:rPr lang="en-US" sz="1900" kern="1200"/>
            <a:t> Sort and Shuffle</a:t>
          </a:r>
        </a:p>
      </dsp:txBody>
      <dsp:txXfrm>
        <a:off x="963" y="2231395"/>
        <a:ext cx="2056536" cy="1233921"/>
      </dsp:txXfrm>
    </dsp:sp>
    <dsp:sp modelId="{CAEBE27B-0350-4D21-8F80-094AE7E72663}">
      <dsp:nvSpPr>
        <dsp:cNvPr id="0" name=""/>
        <dsp:cNvSpPr/>
      </dsp:nvSpPr>
      <dsp:spPr>
        <a:xfrm>
          <a:off x="1029231" y="3463516"/>
          <a:ext cx="2529539" cy="442403"/>
        </a:xfrm>
        <a:custGeom>
          <a:avLst/>
          <a:gdLst/>
          <a:ahLst/>
          <a:cxnLst/>
          <a:rect l="0" t="0" r="0" b="0"/>
          <a:pathLst>
            <a:path>
              <a:moveTo>
                <a:pt x="2529539" y="0"/>
              </a:moveTo>
              <a:lnTo>
                <a:pt x="2529539" y="238301"/>
              </a:lnTo>
              <a:lnTo>
                <a:pt x="0" y="238301"/>
              </a:lnTo>
              <a:lnTo>
                <a:pt x="0" y="442403"/>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29666" y="3682353"/>
        <a:ext cx="128669" cy="4730"/>
      </dsp:txXfrm>
    </dsp:sp>
    <dsp:sp modelId="{66EE330F-03A5-46C8-A0BC-368F68809199}">
      <dsp:nvSpPr>
        <dsp:cNvPr id="0" name=""/>
        <dsp:cNvSpPr/>
      </dsp:nvSpPr>
      <dsp:spPr>
        <a:xfrm>
          <a:off x="2530502" y="2231395"/>
          <a:ext cx="2056536" cy="123392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772" tIns="105778" rIns="100772" bIns="105778" numCol="1" spcCol="1270" anchor="t" anchorCtr="0">
          <a:noAutofit/>
        </a:bodyPr>
        <a:lstStyle/>
        <a:p>
          <a:pPr marL="0" lvl="0" indent="0" algn="l" defTabSz="844550">
            <a:lnSpc>
              <a:spcPct val="90000"/>
            </a:lnSpc>
            <a:spcBef>
              <a:spcPct val="0"/>
            </a:spcBef>
            <a:spcAft>
              <a:spcPct val="35000"/>
            </a:spcAft>
            <a:buNone/>
          </a:pPr>
          <a:r>
            <a:rPr lang="en-US" sz="1900" b="1" kern="1200"/>
            <a:t>Reduce:</a:t>
          </a:r>
          <a:endParaRPr lang="en-US" sz="1900" kern="1200"/>
        </a:p>
        <a:p>
          <a:pPr marL="114300" lvl="1" indent="-114300" algn="l" defTabSz="666750">
            <a:lnSpc>
              <a:spcPct val="90000"/>
            </a:lnSpc>
            <a:spcBef>
              <a:spcPct val="0"/>
            </a:spcBef>
            <a:spcAft>
              <a:spcPct val="15000"/>
            </a:spcAft>
            <a:buChar char="•"/>
          </a:pPr>
          <a:r>
            <a:rPr lang="en-US" sz="1500" kern="1200"/>
            <a:t>Aggregate, summarize, filter or transform</a:t>
          </a:r>
        </a:p>
      </dsp:txBody>
      <dsp:txXfrm>
        <a:off x="2530502" y="2231395"/>
        <a:ext cx="2056536" cy="1233921"/>
      </dsp:txXfrm>
    </dsp:sp>
    <dsp:sp modelId="{58EEC871-0AB5-497B-AB59-BD6D77500E7E}">
      <dsp:nvSpPr>
        <dsp:cNvPr id="0" name=""/>
        <dsp:cNvSpPr/>
      </dsp:nvSpPr>
      <dsp:spPr>
        <a:xfrm>
          <a:off x="963" y="3938320"/>
          <a:ext cx="2056536" cy="123392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772" tIns="105778" rIns="100772" bIns="105778" numCol="1" spcCol="1270" anchor="ctr" anchorCtr="0">
          <a:noAutofit/>
        </a:bodyPr>
        <a:lstStyle/>
        <a:p>
          <a:pPr marL="0" lvl="0" indent="0" algn="ctr" defTabSz="844550">
            <a:lnSpc>
              <a:spcPct val="90000"/>
            </a:lnSpc>
            <a:spcBef>
              <a:spcPct val="0"/>
            </a:spcBef>
            <a:spcAft>
              <a:spcPct val="35000"/>
            </a:spcAft>
            <a:buNone/>
          </a:pPr>
          <a:r>
            <a:rPr lang="en-US" sz="1900" kern="1200"/>
            <a:t>Write the result</a:t>
          </a:r>
        </a:p>
      </dsp:txBody>
      <dsp:txXfrm>
        <a:off x="963" y="3938320"/>
        <a:ext cx="2056536" cy="123392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4628FF4-71CC-4C88-BF1D-44F0635445F6}" type="datetimeFigureOut">
              <a:rPr lang="en-US"/>
              <a:pPr>
                <a:defRPr/>
              </a:pPr>
              <a:t>7/29/2024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0099A833-C68F-4DDD-A5A5-4E8EA7EF406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BF90BE-DEDC-4940-A55A-A199F86D012A}" type="slidenum">
              <a:rPr lang="en-US"/>
              <a:pPr fontAlgn="base">
                <a:spcBef>
                  <a:spcPct val="0"/>
                </a:spcBef>
                <a:spcAft>
                  <a:spcPct val="0"/>
                </a:spcAft>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A5C330C-C64B-4142-870A-0FFA72CF6377}" type="slidenum">
              <a:rPr lang="en-US" smtClean="0"/>
              <a:pPr/>
              <a:t>6</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dirty="0"/>
              <a:t>Transactions</a:t>
            </a:r>
            <a:r>
              <a:rPr lang="en-US" dirty="0"/>
              <a:t> are pretty simple to understand.  This is our ERP data.  It is the data that we maintain and track in our OLTP systems.  It can be any record of any system-to-system or human-to-system interaction.  It can even be a human-to-human interaction as long as it is captured electronically. We use a lot of this data in our analytics today.</a:t>
            </a:r>
          </a:p>
          <a:p>
            <a:pPr>
              <a:spcBef>
                <a:spcPct val="0"/>
              </a:spcBef>
            </a:pPr>
            <a:r>
              <a:rPr lang="en-US" b="1" dirty="0"/>
              <a:t>Interactions</a:t>
            </a:r>
            <a:r>
              <a:rPr lang="en-US" dirty="0"/>
              <a:t> are the points in time we relate with a system.  It could be a tweet or a </a:t>
            </a:r>
            <a:r>
              <a:rPr lang="en-US" dirty="0" err="1"/>
              <a:t>facebook</a:t>
            </a:r>
            <a:r>
              <a:rPr lang="en-US" dirty="0"/>
              <a:t> post.  It could be an electronic or paper customer satisfaction survey.  Interactions are web logs and A/B tests.  We have a lot of this data but typically no efficient way to understand or extract value from it.</a:t>
            </a:r>
          </a:p>
          <a:p>
            <a:pPr>
              <a:spcBef>
                <a:spcPct val="0"/>
              </a:spcBef>
            </a:pPr>
            <a:r>
              <a:rPr lang="en-US" b="1" dirty="0"/>
              <a:t>Observations </a:t>
            </a:r>
            <a:r>
              <a:rPr lang="en-US" dirty="0"/>
              <a:t>are interesting because they represent a world of net new data sources that we once never thought of analyzing.  It is data that was once thought of as low to medium value data or even exhaust data that was too bulky and just too expensive to store. This can be machine-generated data from sensors or web logs and </a:t>
            </a:r>
            <a:r>
              <a:rPr lang="en-US" dirty="0" err="1"/>
              <a:t>clickstreams</a:t>
            </a:r>
            <a:r>
              <a:rPr lang="en-US" dirty="0"/>
              <a:t> or even audio/video or largely unstructured content.  Typically, we never even thought of this data before.</a:t>
            </a:r>
          </a:p>
          <a:p>
            <a:pPr>
              <a:spcBef>
                <a:spcPct val="0"/>
              </a:spcBef>
            </a:pPr>
            <a:br>
              <a:rPr lang="en-US" dirty="0"/>
            </a:br>
            <a:endParaRPr lang="en-US" dirty="0"/>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FA6E07-4197-4840-9FB8-68F26AF54654}" type="slidenum">
              <a:rPr lang="en-US"/>
              <a:pPr fontAlgn="base">
                <a:spcBef>
                  <a:spcPct val="0"/>
                </a:spcBef>
                <a:spcAft>
                  <a:spcPct val="0"/>
                </a:spcAft>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19</a:t>
            </a:fld>
            <a:endParaRPr lang="en-US"/>
          </a:p>
        </p:txBody>
      </p:sp>
    </p:spTree>
    <p:extLst>
      <p:ext uri="{BB962C8B-B14F-4D97-AF65-F5344CB8AC3E}">
        <p14:creationId xmlns:p14="http://schemas.microsoft.com/office/powerpoint/2010/main" val="99826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29538D6-DEC8-4652-842A-B30829940876}"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D6E289-8D94-4BA8-8F9A-9F3FA222150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FD69047-B890-42C2-A6CB-D41CED961AA6}"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988E25-E43F-49FA-85B3-10B292A5017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1396395-51DC-46BF-B6B1-FB791134F6F9}"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602B61-0AA3-442B-8F98-39475D87348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lvl1pPr>
              <a:defRPr>
                <a:solidFill>
                  <a:schemeClr val="bg1"/>
                </a:solidFill>
              </a:defRPr>
            </a:lvl1pPr>
          </a:lstStyle>
          <a:p>
            <a:r>
              <a:rPr kumimoji="0" lang="en-US" dirty="0"/>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1293629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D40D79D-2AEA-4BD1-B9B0-34EA1EA9D949}"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E2D861-55AB-434D-B5A0-AC93AE20262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D71DCC0-A15A-4453-984B-8FB185E5D489}" type="datetimeFigureOut">
              <a:rPr lang="en-US"/>
              <a:pPr>
                <a:defRPr/>
              </a:pPr>
              <a:t>7/29/2024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BCFD6B-B755-4DBE-96FA-EAC4E77D1D0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056027B-8290-49D1-9F73-6AF80B6FE0AC}" type="datetimeFigureOut">
              <a:rPr lang="en-US"/>
              <a:pPr>
                <a:defRPr/>
              </a:pPr>
              <a:t>7/29/2024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8E53CF-7E43-43C5-B964-6BA06D77F26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AC7A902-D3DA-45B6-BA19-9CD0548BE2BB}" type="datetimeFigureOut">
              <a:rPr lang="en-US"/>
              <a:pPr>
                <a:defRPr/>
              </a:pPr>
              <a:t>7/29/2024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D3F63A7-5CE9-4557-995E-D125B783200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0B48DEE-CDDB-4D32-B483-EE782B5565FB}" type="datetimeFigureOut">
              <a:rPr lang="en-US"/>
              <a:pPr>
                <a:defRPr/>
              </a:pPr>
              <a:t>7/29/2024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EAF5FD-07CE-42F8-BF72-E005FC9AFB1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799444-031C-4D1C-AF29-3E88E9ADF388}" type="datetimeFigureOut">
              <a:rPr lang="en-US"/>
              <a:pPr>
                <a:defRPr/>
              </a:pPr>
              <a:t>7/29/2024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F868F75-FF6B-4800-AA0B-D1A54A050BD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91C95A-DA10-4867-9CA2-AA5468BC011A}" type="datetimeFigureOut">
              <a:rPr lang="en-US"/>
              <a:pPr>
                <a:defRPr/>
              </a:pPr>
              <a:t>7/29/2024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CC86074-095E-4CF5-A10A-C162DA90CE3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D8397E6-1670-4A68-AB15-D3A61EC69399}" type="datetimeFigureOut">
              <a:rPr lang="en-US"/>
              <a:pPr>
                <a:defRPr/>
              </a:pPr>
              <a:t>7/29/2024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3E4896-B3F8-49FB-BC96-5C913CE62AE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C2A0D1F0-6131-4B52-9411-F90FB4C72031}" type="datetimeFigureOut">
              <a:rPr lang="en-US"/>
              <a:pPr>
                <a:defRPr/>
              </a:pPr>
              <a:t>7/29/2024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733072A5-B9EC-4C54-9041-82D6A3A84A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C998EF77-6613-48F2-974F-C60E70302254}" type="datetime1">
              <a:rPr lang="en-US" smtClean="0"/>
              <a:t>7/29/2024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extLst>
      <p:ext uri="{BB962C8B-B14F-4D97-AF65-F5344CB8AC3E}">
        <p14:creationId xmlns:p14="http://schemas.microsoft.com/office/powerpoint/2010/main" val="3716810225"/>
      </p:ext>
    </p:extLst>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hyperlink" Target="https://forms.office.com/r/Qx2g003PR2"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p:cNvSpPr>
            <a:spLocks noGrp="1"/>
          </p:cNvSpPr>
          <p:nvPr>
            <p:ph type="ctrTitle"/>
          </p:nvPr>
        </p:nvSpPr>
        <p:spPr>
          <a:xfrm>
            <a:off x="342900" y="1598246"/>
            <a:ext cx="3309314" cy="3626217"/>
          </a:xfrm>
        </p:spPr>
        <p:txBody>
          <a:bodyPr anchor="t">
            <a:normAutofit/>
          </a:bodyPr>
          <a:lstStyle/>
          <a:p>
            <a:pPr algn="r">
              <a:lnSpc>
                <a:spcPct val="90000"/>
              </a:lnSpc>
            </a:pPr>
            <a:r>
              <a:rPr lang="en-US" b="1" dirty="0">
                <a:solidFill>
                  <a:srgbClr val="FFFFFF"/>
                </a:solidFill>
              </a:rPr>
              <a:t>Module 1-Introduction to Big Data</a:t>
            </a:r>
            <a:br>
              <a:rPr lang="en-US" b="1" dirty="0">
                <a:solidFill>
                  <a:srgbClr val="FFFFFF"/>
                </a:solidFill>
              </a:rPr>
            </a:br>
            <a:r>
              <a:rPr lang="en-US" b="1" dirty="0">
                <a:solidFill>
                  <a:srgbClr val="FFFFFF"/>
                </a:solidFill>
              </a:rPr>
              <a:t>&amp; Hadoop </a:t>
            </a:r>
          </a:p>
        </p:txBody>
      </p:sp>
      <p:sp>
        <p:nvSpPr>
          <p:cNvPr id="3" name="Subtitle 2"/>
          <p:cNvSpPr>
            <a:spLocks noGrp="1"/>
          </p:cNvSpPr>
          <p:nvPr>
            <p:ph type="subTitle" idx="1"/>
          </p:nvPr>
        </p:nvSpPr>
        <p:spPr>
          <a:xfrm>
            <a:off x="342900" y="5350213"/>
            <a:ext cx="3309312" cy="1031537"/>
          </a:xfrm>
        </p:spPr>
        <p:txBody>
          <a:bodyPr rtlCol="0">
            <a:normAutofit/>
          </a:bodyPr>
          <a:lstStyle/>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p:txBody>
      </p:sp>
      <p:cxnSp>
        <p:nvCxnSpPr>
          <p:cNvPr id="194" name="Straight Connector 19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078" name="Picture 3077">
            <a:extLst>
              <a:ext uri="{FF2B5EF4-FFF2-40B4-BE49-F238E27FC236}">
                <a16:creationId xmlns:a16="http://schemas.microsoft.com/office/drawing/2014/main" id="{92BC9CF7-FA43-46D6-80A1-C1D2E08951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4786" b="-1"/>
          <a:stretch/>
        </p:blipFill>
        <p:spPr>
          <a:xfrm>
            <a:off x="4490193" y="2369602"/>
            <a:ext cx="4248100" cy="3177041"/>
          </a:xfrm>
          <a:prstGeom prst="rect">
            <a:avLst/>
          </a:prstGeom>
        </p:spPr>
      </p:pic>
      <p:grpSp>
        <p:nvGrpSpPr>
          <p:cNvPr id="195" name="Group 194">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4057" y="1267063"/>
            <a:ext cx="276361" cy="519967"/>
            <a:chOff x="11512034" y="1267063"/>
            <a:chExt cx="368480" cy="519967"/>
          </a:xfrm>
          <a:solidFill>
            <a:srgbClr val="FFFFFF"/>
          </a:solidFill>
        </p:grpSpPr>
        <p:sp>
          <p:nvSpPr>
            <p:cNvPr id="19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9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
        <p:nvSpPr>
          <p:cNvPr id="3076" name="Subtitle 2"/>
          <p:cNvSpPr txBox="1">
            <a:spLocks/>
          </p:cNvSpPr>
          <p:nvPr/>
        </p:nvSpPr>
        <p:spPr bwMode="auto">
          <a:xfrm>
            <a:off x="6019800" y="4572000"/>
            <a:ext cx="2895600" cy="1447800"/>
          </a:xfrm>
          <a:prstGeom prst="rect">
            <a:avLst/>
          </a:prstGeom>
          <a:noFill/>
          <a:ln w="9525">
            <a:noFill/>
            <a:miter lim="800000"/>
            <a:headEnd/>
            <a:tailEnd/>
          </a:ln>
        </p:spPr>
        <p:txBody>
          <a:bodyPr/>
          <a:lstStyle/>
          <a:p>
            <a:pPr>
              <a:spcBef>
                <a:spcPts val="575"/>
              </a:spcBef>
              <a:buClr>
                <a:schemeClr val="accent1"/>
              </a:buClr>
              <a:buSzPct val="85000"/>
              <a:buFont typeface="Wingdings 2" pitchFamily="18" charset="2"/>
              <a:buNone/>
            </a:pPr>
            <a:endParaRPr lang="en-US" sz="1600" b="1">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0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07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E4A2-404A-4001-8484-E6A00B6B6E9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Core Components of HADOOP</a:t>
            </a:r>
          </a:p>
        </p:txBody>
      </p:sp>
      <p:pic>
        <p:nvPicPr>
          <p:cNvPr id="4" name="Content Placeholder 3">
            <a:extLst>
              <a:ext uri="{FF2B5EF4-FFF2-40B4-BE49-F238E27FC236}">
                <a16:creationId xmlns:a16="http://schemas.microsoft.com/office/drawing/2014/main" id="{CA4D61B8-781D-4CF4-9F09-B04BBA083265}"/>
              </a:ext>
            </a:extLst>
          </p:cNvPr>
          <p:cNvPicPr>
            <a:picLocks noGrp="1"/>
          </p:cNvPicPr>
          <p:nvPr>
            <p:ph idx="1"/>
          </p:nvPr>
        </p:nvPicPr>
        <p:blipFill>
          <a:blip r:embed="rId2"/>
          <a:stretch>
            <a:fillRect/>
          </a:stretch>
        </p:blipFill>
        <p:spPr bwMode="auto">
          <a:xfrm>
            <a:off x="825008" y="1066801"/>
            <a:ext cx="7901593" cy="5002626"/>
          </a:xfrm>
          <a:prstGeom prst="rect">
            <a:avLst/>
          </a:prstGeom>
          <a:noFill/>
        </p:spPr>
      </p:pic>
    </p:spTree>
    <p:extLst>
      <p:ext uri="{BB962C8B-B14F-4D97-AF65-F5344CB8AC3E}">
        <p14:creationId xmlns:p14="http://schemas.microsoft.com/office/powerpoint/2010/main" val="2521510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1"/>
          <p:cNvSpPr>
            <a:spLocks noGrp="1"/>
          </p:cNvSpPr>
          <p:nvPr>
            <p:ph idx="1"/>
          </p:nvPr>
        </p:nvSpPr>
        <p:spPr>
          <a:xfrm>
            <a:off x="0" y="990600"/>
            <a:ext cx="8534400" cy="5638800"/>
          </a:xfrm>
        </p:spPr>
        <p:txBody>
          <a:bodyPr/>
          <a:lstStyle/>
          <a:p>
            <a:endParaRPr lang="en-US" sz="1900" dirty="0">
              <a:latin typeface="Times New Roman" pitchFamily="18" charset="0"/>
              <a:cs typeface="Times New Roman" pitchFamily="18" charset="0"/>
            </a:endParaRPr>
          </a:p>
          <a:p>
            <a:pPr algn="just">
              <a:lnSpc>
                <a:spcPct val="150000"/>
              </a:lnSpc>
              <a:buNone/>
            </a:pPr>
            <a:r>
              <a:rPr lang="en-US" sz="2800" dirty="0">
                <a:solidFill>
                  <a:srgbClr val="FF0000"/>
                </a:solidFill>
                <a:latin typeface="Times New Roman" pitchFamily="18" charset="0"/>
                <a:cs typeface="Times New Roman" pitchFamily="18" charset="0"/>
              </a:rPr>
              <a:t>HDFS</a:t>
            </a:r>
          </a:p>
          <a:p>
            <a:pPr algn="just">
              <a:lnSpc>
                <a:spcPct val="150000"/>
              </a:lnSpc>
            </a:pPr>
            <a:r>
              <a:rPr lang="en-US" sz="2000" dirty="0">
                <a:latin typeface="Times New Roman" pitchFamily="18" charset="0"/>
                <a:cs typeface="Times New Roman" pitchFamily="18" charset="0"/>
              </a:rPr>
              <a:t>A file system designed to store large amounts of data across multiple nodes of commodity hardware. </a:t>
            </a:r>
          </a:p>
          <a:p>
            <a:pPr algn="just">
              <a:lnSpc>
                <a:spcPct val="150000"/>
              </a:lnSpc>
            </a:pPr>
            <a:r>
              <a:rPr lang="en-US" sz="2000" dirty="0">
                <a:latin typeface="Times New Roman" pitchFamily="18" charset="0"/>
                <a:cs typeface="Times New Roman" pitchFamily="18" charset="0"/>
              </a:rPr>
              <a:t>HDFS has a master–slave architecture made up of data nodes which each store blocks of the data, retrieve data on demand, and report back to the name node with inventory. </a:t>
            </a:r>
          </a:p>
          <a:p>
            <a:pPr algn="just">
              <a:lnSpc>
                <a:spcPct val="150000"/>
              </a:lnSpc>
            </a:pPr>
            <a:r>
              <a:rPr lang="en-US" sz="2000" dirty="0">
                <a:latin typeface="Times New Roman" pitchFamily="18" charset="0"/>
                <a:cs typeface="Times New Roman" pitchFamily="18" charset="0"/>
              </a:rPr>
              <a:t>The name node keeps records of this inventory (references to file locations and metadata) and directs traffic to the data nodes upon client requests.</a:t>
            </a:r>
          </a:p>
          <a:p>
            <a:pPr algn="just">
              <a:lnSpc>
                <a:spcPct val="150000"/>
              </a:lnSpc>
            </a:pPr>
            <a:r>
              <a:rPr lang="en-US" sz="2000" dirty="0">
                <a:latin typeface="Times New Roman" pitchFamily="18" charset="0"/>
                <a:cs typeface="Times New Roman" pitchFamily="18" charset="0"/>
              </a:rPr>
              <a:t>This system has built-in fault tolerance, typically keeping three or more copies of each data block in case of disk failure. </a:t>
            </a:r>
          </a:p>
          <a:p>
            <a:pPr lvl="1"/>
            <a:endParaRPr lang="en-US" sz="1900" dirty="0">
              <a:latin typeface="Times New Roman" pitchFamily="18" charset="0"/>
              <a:cs typeface="Times New Roman" pitchFamily="18" charset="0"/>
            </a:endParaRPr>
          </a:p>
          <a:p>
            <a:endParaRPr lang="en-US" sz="1400" dirty="0"/>
          </a:p>
        </p:txBody>
      </p:sp>
      <p:sp>
        <p:nvSpPr>
          <p:cNvPr id="4" name="Title 3"/>
          <p:cNvSpPr>
            <a:spLocks noGrp="1"/>
          </p:cNvSpPr>
          <p:nvPr>
            <p:ph type="title"/>
          </p:nvPr>
        </p:nvSpPr>
        <p:spPr>
          <a:xfrm>
            <a:off x="457200" y="0"/>
            <a:ext cx="8229600" cy="1143000"/>
          </a:xfrm>
        </p:spPr>
        <p:txBody>
          <a:bodyPr/>
          <a:lstStyle/>
          <a:p>
            <a:br>
              <a:rPr lang="en-US" dirty="0"/>
            </a:br>
            <a:br>
              <a:rPr lang="en-US" dirty="0"/>
            </a:br>
            <a:endParaRPr lang="en-US" dirty="0"/>
          </a:p>
        </p:txBody>
      </p:sp>
      <p:sp>
        <p:nvSpPr>
          <p:cNvPr id="5" name="Title 2"/>
          <p:cNvSpPr txBox="1">
            <a:spLocks/>
          </p:cNvSpPr>
          <p:nvPr/>
        </p:nvSpPr>
        <p:spPr bwMode="auto">
          <a:xfrm>
            <a:off x="6096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Times New Roman" pitchFamily="18" charset="0"/>
                <a:ea typeface="+mj-ea"/>
                <a:cs typeface="Times New Roman" pitchFamily="18" charset="0"/>
              </a:rPr>
              <a:t>Hadoop </a:t>
            </a:r>
            <a:r>
              <a:rPr lang="en-US" sz="4000" dirty="0">
                <a:solidFill>
                  <a:srgbClr val="00B050"/>
                </a:solidFill>
                <a:latin typeface="Times New Roman" pitchFamily="18" charset="0"/>
                <a:ea typeface="+mj-ea"/>
                <a:cs typeface="Times New Roman" pitchFamily="18" charset="0"/>
              </a:rPr>
              <a:t>Core Component 1</a:t>
            </a:r>
            <a:endParaRPr kumimoji="0" lang="en-US" sz="4000" b="0" i="0" u="none" strike="noStrike" kern="1200" cap="none" spc="0" normalizeH="0" baseline="0" noProof="0" dirty="0">
              <a:ln>
                <a:noFill/>
              </a:ln>
              <a:solidFill>
                <a:srgbClr val="00B050"/>
              </a:solidFill>
              <a:effectLst/>
              <a:uLnTx/>
              <a:uFillTx/>
              <a:latin typeface="Times New Roman" pitchFamily="18" charset="0"/>
              <a:ea typeface="+mj-ea"/>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High Level Hadoop Architecture</a:t>
            </a:r>
            <a:endParaRPr lang="en-US" sz="28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BE0F26C0-2B19-45A5-8221-5AA7820277ED}"/>
              </a:ext>
            </a:extLst>
          </p:cNvPr>
          <p:cNvPicPr>
            <a:picLocks/>
          </p:cNvPicPr>
          <p:nvPr/>
        </p:nvPicPr>
        <p:blipFill>
          <a:blip r:embed="rId2"/>
          <a:stretch>
            <a:fillRect/>
          </a:stretch>
        </p:blipFill>
        <p:spPr bwMode="auto">
          <a:xfrm>
            <a:off x="533400" y="762000"/>
            <a:ext cx="7910017" cy="5307427"/>
          </a:xfrm>
          <a:prstGeom prst="rect">
            <a:avLst/>
          </a:prstGeom>
          <a:noFill/>
        </p:spPr>
      </p:pic>
    </p:spTree>
    <p:extLst>
      <p:ext uri="{BB962C8B-B14F-4D97-AF65-F5344CB8AC3E}">
        <p14:creationId xmlns:p14="http://schemas.microsoft.com/office/powerpoint/2010/main" val="345888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Hadoop Distributed File System</a:t>
            </a:r>
            <a:endParaRPr lang="en-US" sz="28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2AE9CF1E-3A64-4284-A2A3-DA6D46EA8C21}"/>
              </a:ext>
            </a:extLst>
          </p:cNvPr>
          <p:cNvPicPr/>
          <p:nvPr/>
        </p:nvPicPr>
        <p:blipFill>
          <a:blip r:embed="rId2"/>
          <a:stretch>
            <a:fillRect/>
          </a:stretch>
        </p:blipFill>
        <p:spPr bwMode="auto">
          <a:xfrm>
            <a:off x="318408" y="643467"/>
            <a:ext cx="8208017" cy="5645669"/>
          </a:xfrm>
          <a:prstGeom prst="rect">
            <a:avLst/>
          </a:prstGeom>
          <a:noFill/>
        </p:spPr>
      </p:pic>
    </p:spTree>
    <p:extLst>
      <p:ext uri="{BB962C8B-B14F-4D97-AF65-F5344CB8AC3E}">
        <p14:creationId xmlns:p14="http://schemas.microsoft.com/office/powerpoint/2010/main" val="395318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800" dirty="0" err="1">
                <a:solidFill>
                  <a:srgbClr val="FF0000"/>
                </a:solidFill>
                <a:latin typeface="Times New Roman" pitchFamily="18" charset="0"/>
                <a:cs typeface="Times New Roman" pitchFamily="18" charset="0"/>
              </a:rPr>
              <a:t>MapReduce</a:t>
            </a:r>
            <a:r>
              <a:rPr lang="en-US" sz="2800" dirty="0">
                <a:solidFill>
                  <a:srgbClr val="FF0000"/>
                </a:solidFill>
                <a:latin typeface="Times New Roman" pitchFamily="18" charset="0"/>
                <a:cs typeface="Times New Roman" pitchFamily="18" charset="0"/>
              </a:rPr>
              <a:t> Data processing engine:</a:t>
            </a:r>
          </a:p>
          <a:p>
            <a:pPr>
              <a:buNone/>
            </a:pP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A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job consists of two parts, a map phase, which takes raw data and organizes it into key/value pairs, and a reduce phase which processes data in parallel.</a:t>
            </a:r>
          </a:p>
          <a:p>
            <a:pPr algn="just"/>
            <a:endParaRPr lang="en-US" sz="2400" dirty="0">
              <a:latin typeface="Times New Roman" pitchFamily="18" charset="0"/>
              <a:cs typeface="Times New Roman" pitchFamily="18" charset="0"/>
            </a:endParaRPr>
          </a:p>
          <a:p>
            <a:pPr algn="just"/>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is a software framework  for easily writing applications which process vast amounts of data in-parallel on large clusters ( thousands of nodes) of commodity hardware in a reliable, fault tolerant manner.</a:t>
            </a:r>
          </a:p>
          <a:p>
            <a:endParaRPr lang="en-US" sz="2400" dirty="0">
              <a:latin typeface="Times New Roman" pitchFamily="18" charset="0"/>
              <a:cs typeface="Times New Roman" pitchFamily="18" charset="0"/>
            </a:endParaRPr>
          </a:p>
        </p:txBody>
      </p:sp>
      <p:sp>
        <p:nvSpPr>
          <p:cNvPr id="4" name="Title 2"/>
          <p:cNvSpPr>
            <a:spLocks noGrp="1"/>
          </p:cNvSpPr>
          <p:nvPr>
            <p:ph type="title"/>
          </p:nvPr>
        </p:nvSpPr>
        <p:spPr/>
        <p:txBody>
          <a:bodyPr/>
          <a:lstStyle/>
          <a:p>
            <a:r>
              <a:rPr lang="en-US" sz="4000" dirty="0">
                <a:solidFill>
                  <a:srgbClr val="00B050"/>
                </a:solidFill>
                <a:latin typeface="Times New Roman" pitchFamily="18" charset="0"/>
                <a:cs typeface="Times New Roman" pitchFamily="18" charset="0"/>
              </a:rPr>
              <a:t>Hadoop Core Component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MapReduce (Hadoop’s computation engine)</a:t>
            </a:r>
          </a:p>
        </p:txBody>
      </p:sp>
      <p:pic>
        <p:nvPicPr>
          <p:cNvPr id="6" name="Picture 5">
            <a:extLst>
              <a:ext uri="{FF2B5EF4-FFF2-40B4-BE49-F238E27FC236}">
                <a16:creationId xmlns:a16="http://schemas.microsoft.com/office/drawing/2014/main" id="{FB45A7E4-298C-4970-9F56-D455F925E725}"/>
              </a:ext>
            </a:extLst>
          </p:cNvPr>
          <p:cNvPicPr/>
          <p:nvPr/>
        </p:nvPicPr>
        <p:blipFill>
          <a:blip r:embed="rId2"/>
          <a:stretch>
            <a:fillRect/>
          </a:stretch>
        </p:blipFill>
        <p:spPr bwMode="auto">
          <a:xfrm>
            <a:off x="914401" y="762001"/>
            <a:ext cx="7215966" cy="5527136"/>
          </a:xfrm>
          <a:prstGeom prst="rect">
            <a:avLst/>
          </a:prstGeom>
          <a:noFill/>
        </p:spPr>
      </p:pic>
    </p:spTree>
    <p:extLst>
      <p:ext uri="{BB962C8B-B14F-4D97-AF65-F5344CB8AC3E}">
        <p14:creationId xmlns:p14="http://schemas.microsoft.com/office/powerpoint/2010/main" val="251652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Core Components of Hadoop with other services</a:t>
            </a:r>
          </a:p>
        </p:txBody>
      </p:sp>
      <p:grpSp>
        <p:nvGrpSpPr>
          <p:cNvPr id="3" name="Group 4">
            <a:extLst>
              <a:ext uri="{FF2B5EF4-FFF2-40B4-BE49-F238E27FC236}">
                <a16:creationId xmlns:a16="http://schemas.microsoft.com/office/drawing/2014/main" id="{856EBF45-9D15-4CFB-AB9C-641A61AB1939}"/>
              </a:ext>
            </a:extLst>
          </p:cNvPr>
          <p:cNvGrpSpPr>
            <a:grpSpLocks noChangeAspect="1"/>
          </p:cNvGrpSpPr>
          <p:nvPr/>
        </p:nvGrpSpPr>
        <p:grpSpPr bwMode="auto">
          <a:xfrm>
            <a:off x="806450" y="1566863"/>
            <a:ext cx="7531100" cy="4833937"/>
            <a:chOff x="508" y="987"/>
            <a:chExt cx="4744" cy="3045"/>
          </a:xfrm>
        </p:grpSpPr>
        <p:sp>
          <p:nvSpPr>
            <p:cNvPr id="4" name="AutoShape 3">
              <a:extLst>
                <a:ext uri="{FF2B5EF4-FFF2-40B4-BE49-F238E27FC236}">
                  <a16:creationId xmlns:a16="http://schemas.microsoft.com/office/drawing/2014/main" id="{6A61F216-7F71-4F19-B26B-9A0EE48B6F95}"/>
                </a:ext>
              </a:extLst>
            </p:cNvPr>
            <p:cNvSpPr>
              <a:spLocks noChangeAspect="1" noChangeArrowheads="1" noTextEdit="1"/>
            </p:cNvSpPr>
            <p:nvPr/>
          </p:nvSpPr>
          <p:spPr bwMode="auto">
            <a:xfrm>
              <a:off x="508" y="987"/>
              <a:ext cx="4744" cy="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a:extLst>
                <a:ext uri="{FF2B5EF4-FFF2-40B4-BE49-F238E27FC236}">
                  <a16:creationId xmlns:a16="http://schemas.microsoft.com/office/drawing/2014/main" id="{46D19DDE-4754-40C4-8282-1045E3C95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 y="987"/>
              <a:ext cx="4753" cy="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801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2"/>
          <p:cNvSpPr>
            <a:spLocks noGrp="1"/>
          </p:cNvSpPr>
          <p:nvPr>
            <p:ph type="title"/>
          </p:nvPr>
        </p:nvSpPr>
        <p:spPr>
          <a:xfrm>
            <a:off x="457200" y="0"/>
            <a:ext cx="8229600" cy="1143000"/>
          </a:xfrm>
        </p:spPr>
        <p:txBody>
          <a:bodyPr/>
          <a:lstStyle/>
          <a:p>
            <a:r>
              <a:rPr lang="en-US" sz="4000" dirty="0" err="1">
                <a:solidFill>
                  <a:srgbClr val="00B050"/>
                </a:solidFill>
                <a:latin typeface="Times New Roman" pitchFamily="18" charset="0"/>
                <a:cs typeface="Times New Roman" pitchFamily="18" charset="0"/>
              </a:rPr>
              <a:t>Hadoop</a:t>
            </a:r>
            <a:r>
              <a:rPr lang="en-US" sz="4000" dirty="0">
                <a:solidFill>
                  <a:srgbClr val="00B050"/>
                </a:solidFill>
                <a:latin typeface="Times New Roman" pitchFamily="18" charset="0"/>
                <a:cs typeface="Times New Roman" pitchFamily="18" charset="0"/>
              </a:rPr>
              <a:t> Ecosystem</a:t>
            </a:r>
          </a:p>
        </p:txBody>
      </p:sp>
      <p:sp>
        <p:nvSpPr>
          <p:cNvPr id="10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graphicFrame>
        <p:nvGraphicFramePr>
          <p:cNvPr id="1026" name="rectole0000000005"/>
          <p:cNvGraphicFramePr>
            <a:graphicFrameLocks noChangeAspect="1"/>
          </p:cNvGraphicFramePr>
          <p:nvPr/>
        </p:nvGraphicFramePr>
        <p:xfrm>
          <a:off x="0" y="1676400"/>
          <a:ext cx="8763000" cy="5181600"/>
        </p:xfrm>
        <a:graphic>
          <a:graphicData uri="http://schemas.openxmlformats.org/presentationml/2006/ole">
            <mc:AlternateContent xmlns:mc="http://schemas.openxmlformats.org/markup-compatibility/2006">
              <mc:Choice xmlns:v="urn:schemas-microsoft-com:vml" Requires="v">
                <p:oleObj name="Picture" r:id="rId2" imgW="0" imgH="0" progId="StaticMetafile">
                  <p:embed/>
                </p:oleObj>
              </mc:Choice>
              <mc:Fallback>
                <p:oleObj name="Picture" r:id="rId2" imgW="0" imgH="0" progId="StaticMetafile">
                  <p:embed/>
                  <p:pic>
                    <p:nvPicPr>
                      <p:cNvPr id="0" name="rectole0000000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8763000" cy="518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143000"/>
            <a:ext cx="9144000" cy="369332"/>
          </a:xfrm>
          <a:prstGeom prst="rect">
            <a:avLst/>
          </a:prstGeom>
        </p:spPr>
        <p:txBody>
          <a:bodyPr wrap="square">
            <a:spAutoFit/>
          </a:bodyPr>
          <a:lstStyle/>
          <a:p>
            <a:r>
              <a:rPr lang="en-US" dirty="0">
                <a:latin typeface="Times New Roman" pitchFamily="18" charset="0"/>
                <a:cs typeface="Times New Roman" pitchFamily="18" charset="0"/>
              </a:rPr>
              <a:t>It is Apache’s open source </a:t>
            </a:r>
            <a:r>
              <a:rPr lang="en-US" b="1" dirty="0">
                <a:latin typeface="Times New Roman" pitchFamily="18" charset="0"/>
                <a:cs typeface="Times New Roman" pitchFamily="18" charset="0"/>
              </a:rPr>
              <a:t>software framework </a:t>
            </a:r>
            <a:r>
              <a:rPr lang="en-US" dirty="0">
                <a:latin typeface="Times New Roman" pitchFamily="18" charset="0"/>
                <a:cs typeface="Times New Roman" pitchFamily="18" charset="0"/>
              </a:rPr>
              <a:t>for </a:t>
            </a:r>
            <a:r>
              <a:rPr lang="en-US" b="1" dirty="0">
                <a:latin typeface="Times New Roman" pitchFamily="18" charset="0"/>
                <a:cs typeface="Times New Roman" pitchFamily="18" charset="0"/>
              </a:rPr>
              <a:t>storing, processing</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analyzing</a:t>
            </a:r>
            <a:r>
              <a:rPr lang="en-US" dirty="0">
                <a:latin typeface="Times New Roman" pitchFamily="18" charset="0"/>
                <a:cs typeface="Times New Roman" pitchFamily="18" charset="0"/>
              </a:rPr>
              <a:t> big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rtlCol="0">
            <a:normAutofit fontScale="90000"/>
          </a:bodyPr>
          <a:lstStyle/>
          <a:p>
            <a:pPr fontAlgn="auto">
              <a:spcAft>
                <a:spcPts val="0"/>
              </a:spcAft>
              <a:defRPr/>
            </a:pPr>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
        <p:nvSpPr>
          <p:cNvPr id="19459" name="Content Placeholder 1"/>
          <p:cNvSpPr>
            <a:spLocks noGrp="1"/>
          </p:cNvSpPr>
          <p:nvPr>
            <p:ph idx="1"/>
          </p:nvPr>
        </p:nvSpPr>
        <p:spPr>
          <a:xfrm>
            <a:off x="381000" y="762000"/>
            <a:ext cx="8229600" cy="5791200"/>
          </a:xfrm>
        </p:spPr>
        <p:txBody>
          <a:bodyPr/>
          <a:lstStyle/>
          <a:p>
            <a:pPr>
              <a:lnSpc>
                <a:spcPct val="150000"/>
              </a:lnSpc>
              <a:buFont typeface="Wingdings" pitchFamily="2" charset="2"/>
              <a:buChar char="Ø"/>
            </a:pPr>
            <a:r>
              <a:rPr lang="en-US" sz="2400" b="1" dirty="0">
                <a:latin typeface="Times New Roman" pitchFamily="18" charset="0"/>
                <a:cs typeface="Times New Roman" pitchFamily="18" charset="0"/>
              </a:rPr>
              <a:t>Hive </a:t>
            </a:r>
            <a:r>
              <a:rPr lang="en-US" sz="2400" dirty="0">
                <a:latin typeface="Times New Roman" pitchFamily="18" charset="0"/>
                <a:cs typeface="Times New Roman" pitchFamily="18" charset="0"/>
              </a:rPr>
              <a:t>:  It is SQL-like interface to Hadoop. It is an abstraction on top of MapReduce. allows users to query data in the Hadoop Cluster without knowing java or MapReduce. Uses HiveQL language very similar to SQL.</a:t>
            </a:r>
          </a:p>
          <a:p>
            <a:pPr>
              <a:lnSpc>
                <a:spcPct val="150000"/>
              </a:lnSpc>
              <a:buFont typeface="Wingdings" pitchFamily="2" charset="2"/>
              <a:buChar char="Ø"/>
            </a:pPr>
            <a:r>
              <a:rPr lang="en-US" sz="2400" b="1" dirty="0">
                <a:latin typeface="Times New Roman" pitchFamily="18" charset="0"/>
                <a:cs typeface="Times New Roman" pitchFamily="18" charset="0"/>
              </a:rPr>
              <a:t>Pig</a:t>
            </a:r>
            <a:r>
              <a:rPr lang="en-US" sz="2400" dirty="0">
                <a:latin typeface="Times New Roman" pitchFamily="18" charset="0"/>
                <a:cs typeface="Times New Roman" pitchFamily="18" charset="0"/>
              </a:rPr>
              <a:t> : Pig is an alternative abstraction on top of MapReduce. It uses a dataflow scripting language called as </a:t>
            </a:r>
            <a:r>
              <a:rPr lang="en-US" sz="2400" dirty="0" err="1">
                <a:latin typeface="Times New Roman" pitchFamily="18" charset="0"/>
                <a:cs typeface="Times New Roman" pitchFamily="18" charset="0"/>
              </a:rPr>
              <a:t>PigLatin</a:t>
            </a:r>
            <a:r>
              <a:rPr lang="en-US" sz="2400" dirty="0">
                <a:latin typeface="Times New Roman" pitchFamily="18" charset="0"/>
                <a:cs typeface="Times New Roman" pitchFamily="18" charset="0"/>
              </a:rPr>
              <a:t>. The Pig interpreter runs on the client machine. Takes the </a:t>
            </a:r>
            <a:r>
              <a:rPr lang="en-US" sz="2400" dirty="0" err="1">
                <a:latin typeface="Times New Roman" pitchFamily="18" charset="0"/>
                <a:cs typeface="Times New Roman" pitchFamily="18" charset="0"/>
              </a:rPr>
              <a:t>PigLatin</a:t>
            </a:r>
            <a:r>
              <a:rPr lang="en-US" sz="2400" dirty="0">
                <a:latin typeface="Times New Roman" pitchFamily="18" charset="0"/>
                <a:cs typeface="Times New Roman" pitchFamily="18" charset="0"/>
              </a:rPr>
              <a:t> script and turns it into a series of MapReduce jobs and submits those jobs to the cluster.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rtlCol="0">
            <a:normAutofit fontScale="90000"/>
          </a:bodyPr>
          <a:lstStyle/>
          <a:p>
            <a:pPr fontAlgn="auto">
              <a:spcAft>
                <a:spcPts val="0"/>
              </a:spcAft>
              <a:defRPr/>
            </a:pPr>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
        <p:nvSpPr>
          <p:cNvPr id="19459" name="Content Placeholder 1"/>
          <p:cNvSpPr>
            <a:spLocks noGrp="1"/>
          </p:cNvSpPr>
          <p:nvPr>
            <p:ph idx="1"/>
          </p:nvPr>
        </p:nvSpPr>
        <p:spPr>
          <a:xfrm>
            <a:off x="381000" y="762000"/>
            <a:ext cx="8229600" cy="5791200"/>
          </a:xfrm>
        </p:spPr>
        <p:txBody>
          <a:bodyPr/>
          <a:lstStyle/>
          <a:p>
            <a:pPr>
              <a:lnSpc>
                <a:spcPct val="150000"/>
              </a:lnSpc>
              <a:buFont typeface="Wingdings" pitchFamily="2" charset="2"/>
              <a:buChar char="Ø"/>
            </a:pPr>
            <a:r>
              <a:rPr lang="en-US" sz="2400" b="1" dirty="0">
                <a:latin typeface="Times New Roman" pitchFamily="18" charset="0"/>
                <a:cs typeface="Times New Roman" pitchFamily="18" charset="0"/>
              </a:rPr>
              <a:t>HBase</a:t>
            </a:r>
            <a:r>
              <a:rPr lang="en-US" sz="2400" dirty="0">
                <a:latin typeface="Times New Roman" pitchFamily="18" charset="0"/>
                <a:cs typeface="Times New Roman" pitchFamily="18" charset="0"/>
              </a:rPr>
              <a:t> : HBase is "Hadoop Database" .It is 'NoSQL' data store. It can store massive amount of data e.g. Gigabyte, terabyte or even pet bytes of data in a table.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is not designed for iterative processes.</a:t>
            </a:r>
          </a:p>
          <a:p>
            <a:pPr>
              <a:lnSpc>
                <a:spcPct val="150000"/>
              </a:lnSpc>
              <a:buFont typeface="Wingdings" pitchFamily="2" charset="2"/>
              <a:buChar char="Ø"/>
            </a:pPr>
            <a:r>
              <a:rPr lang="en-US" sz="2400" b="1" dirty="0">
                <a:latin typeface="Times New Roman" pitchFamily="18" charset="0"/>
                <a:cs typeface="Times New Roman" pitchFamily="18" charset="0"/>
              </a:rPr>
              <a:t>Flume : </a:t>
            </a:r>
            <a:r>
              <a:rPr lang="en-US" sz="2400" dirty="0">
                <a:latin typeface="Times New Roman" pitchFamily="18" charset="0"/>
                <a:cs typeface="Times New Roman" pitchFamily="18" charset="0"/>
              </a:rPr>
              <a:t>It is distributed real time data collection service. It efficiently collects, aggregate and move large amounts of data.</a:t>
            </a:r>
          </a:p>
          <a:p>
            <a:pPr>
              <a:lnSpc>
                <a:spcPct val="150000"/>
              </a:lnSpc>
              <a:buFont typeface="Wingdings" pitchFamily="2" charset="2"/>
              <a:buChar char="Ø"/>
            </a:pPr>
            <a:r>
              <a:rPr lang="en-US" sz="2400" b="1" dirty="0">
                <a:latin typeface="Times New Roman" pitchFamily="18" charset="0"/>
                <a:cs typeface="Times New Roman" pitchFamily="18" charset="0"/>
              </a:rPr>
              <a:t>Sqoop  </a:t>
            </a:r>
            <a:r>
              <a:rPr lang="en-US" sz="2400" dirty="0">
                <a:latin typeface="Times New Roman" pitchFamily="18" charset="0"/>
                <a:cs typeface="Times New Roman" pitchFamily="18" charset="0"/>
              </a:rPr>
              <a:t>: It provides a method to import data from tables in relational database into HDFS. It supports easy parallel database import/export. User can insert data from RDBMS to HDFS , Export data from HDFS to back into RDBMS.</a:t>
            </a:r>
          </a:p>
          <a:p>
            <a:pPr marL="365125" lvl="1" indent="-255588">
              <a:spcBef>
                <a:spcPts val="400"/>
              </a:spcBef>
              <a:buSzPct val="68000"/>
              <a:buFont typeface="Arial" charset="0"/>
              <a:buNone/>
            </a:pPr>
            <a:endParaRPr lang="en-US" sz="1200" dirty="0"/>
          </a:p>
          <a:p>
            <a:pPr>
              <a:buFont typeface="Arial" charset="0"/>
              <a:buNone/>
            </a:pPr>
            <a:endParaRPr lang="en-US" sz="1200" dirty="0"/>
          </a:p>
        </p:txBody>
      </p:sp>
    </p:spTree>
    <p:extLst>
      <p:ext uri="{BB962C8B-B14F-4D97-AF65-F5344CB8AC3E}">
        <p14:creationId xmlns:p14="http://schemas.microsoft.com/office/powerpoint/2010/main" val="50641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01AD-726A-4D17-AE4D-5784959D57A4}"/>
              </a:ext>
            </a:extLst>
          </p:cNvPr>
          <p:cNvSpPr>
            <a:spLocks noGrp="1"/>
          </p:cNvSpPr>
          <p:nvPr>
            <p:ph type="title"/>
          </p:nvPr>
        </p:nvSpPr>
        <p:spPr/>
        <p:txBody>
          <a:bodyPr/>
          <a:lstStyle/>
          <a:p>
            <a:r>
              <a:rPr lang="en-US" dirty="0"/>
              <a:t>Introduction to Big Data</a:t>
            </a:r>
          </a:p>
        </p:txBody>
      </p:sp>
      <p:sp>
        <p:nvSpPr>
          <p:cNvPr id="3" name="Text Placeholder 2">
            <a:extLst>
              <a:ext uri="{FF2B5EF4-FFF2-40B4-BE49-F238E27FC236}">
                <a16:creationId xmlns:a16="http://schemas.microsoft.com/office/drawing/2014/main" id="{B53E43F7-3A01-4B09-8BB8-60741BF2767F}"/>
              </a:ext>
            </a:extLst>
          </p:cNvPr>
          <p:cNvSpPr>
            <a:spLocks noGrp="1"/>
          </p:cNvSpPr>
          <p:nvPr>
            <p:ph type="body" idx="1"/>
          </p:nvPr>
        </p:nvSpPr>
        <p:spPr/>
        <p:txBody>
          <a:bodyPr/>
          <a:lstStyle/>
          <a:p>
            <a:r>
              <a:rPr lang="en-US" dirty="0"/>
              <a:t>From Week 0 – Lecture 1</a:t>
            </a:r>
          </a:p>
        </p:txBody>
      </p:sp>
    </p:spTree>
    <p:extLst>
      <p:ext uri="{BB962C8B-B14F-4D97-AF65-F5344CB8AC3E}">
        <p14:creationId xmlns:p14="http://schemas.microsoft.com/office/powerpoint/2010/main" val="30615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a:bodyPr>
          <a:lstStyle/>
          <a:p>
            <a:pPr fontAlgn="auto">
              <a:lnSpc>
                <a:spcPct val="150000"/>
              </a:lnSpc>
              <a:spcAft>
                <a:spcPts val="0"/>
              </a:spcAft>
              <a:buFont typeface="Wingdings" pitchFamily="2" charset="2"/>
              <a:buChar char="Ø"/>
              <a:defRPr/>
            </a:pPr>
            <a:r>
              <a:rPr lang="en-US" sz="2400" b="1" dirty="0">
                <a:latin typeface="Times New Roman" pitchFamily="18" charset="0"/>
                <a:cs typeface="Times New Roman" pitchFamily="18" charset="0"/>
              </a:rPr>
              <a:t>Oozie </a:t>
            </a:r>
            <a:r>
              <a:rPr lang="en-US" sz="2400" dirty="0">
                <a:latin typeface="Times New Roman" pitchFamily="18" charset="0"/>
                <a:cs typeface="Times New Roman" pitchFamily="18" charset="0"/>
              </a:rPr>
              <a:t>- Oozie is workflow management project. Oozie allows developers to create a workflow of MapReduce jobs including dependencies between jobs. The </a:t>
            </a:r>
            <a:r>
              <a:rPr lang="en-US" sz="2400" dirty="0" err="1">
                <a:latin typeface="Times New Roman" pitchFamily="18" charset="0"/>
                <a:cs typeface="Times New Roman" pitchFamily="18" charset="0"/>
              </a:rPr>
              <a:t>Oozie</a:t>
            </a:r>
            <a:r>
              <a:rPr lang="en-US" sz="2400" dirty="0">
                <a:latin typeface="Times New Roman" pitchFamily="18" charset="0"/>
                <a:cs typeface="Times New Roman" pitchFamily="18" charset="0"/>
              </a:rPr>
              <a:t> server submits the jobs to the server in the correct sequence.</a:t>
            </a:r>
          </a:p>
          <a:p>
            <a:pPr marL="365760" lvl="1" indent="-256032" fontAlgn="auto">
              <a:lnSpc>
                <a:spcPct val="150000"/>
              </a:lnSpc>
              <a:spcBef>
                <a:spcPts val="400"/>
              </a:spcBef>
              <a:spcAft>
                <a:spcPts val="0"/>
              </a:spcAft>
              <a:buSzPct val="68000"/>
              <a:buFont typeface="Wingdings" pitchFamily="2" charset="2"/>
              <a:buChar char="Ø"/>
              <a:defRPr/>
            </a:pPr>
            <a:r>
              <a:rPr lang="en-US" sz="2400" b="1" dirty="0">
                <a:latin typeface="Times New Roman" pitchFamily="18" charset="0"/>
                <a:cs typeface="Times New Roman" pitchFamily="18" charset="0"/>
              </a:rPr>
              <a:t>Hue </a:t>
            </a:r>
            <a:r>
              <a:rPr lang="en-US" sz="2400" dirty="0">
                <a:latin typeface="Times New Roman" pitchFamily="18" charset="0"/>
                <a:cs typeface="Times New Roman" pitchFamily="18" charset="0"/>
              </a:rPr>
              <a:t>: It is an open source web interface that supports Apache Hadoop and its ecosystem licensed under the Apache </a:t>
            </a:r>
            <a:r>
              <a:rPr lang="en-US" sz="2400" dirty="0" err="1">
                <a:latin typeface="Times New Roman" pitchFamily="18" charset="0"/>
                <a:cs typeface="Times New Roman" pitchFamily="18" charset="0"/>
              </a:rPr>
              <a:t>licence</a:t>
            </a:r>
            <a:r>
              <a:rPr lang="en-US" sz="2400" dirty="0">
                <a:latin typeface="Times New Roman" pitchFamily="18" charset="0"/>
                <a:cs typeface="Times New Roman" pitchFamily="18" charset="0"/>
              </a:rPr>
              <a:t>. Hue aggregates the most common Apache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components into a single interface and targets the user experience/UI Toolkit.</a:t>
            </a:r>
          </a:p>
          <a:p>
            <a:pPr marL="365760" lvl="1" indent="-256032" fontAlgn="auto">
              <a:spcBef>
                <a:spcPts val="400"/>
              </a:spcBef>
              <a:spcAft>
                <a:spcPts val="0"/>
              </a:spcAft>
              <a:buSzPct val="68000"/>
              <a:buFont typeface="Arial" pitchFamily="34" charset="0"/>
              <a:buNone/>
              <a:defRPr/>
            </a:pPr>
            <a:endParaRPr lang="en-US" sz="1200" dirty="0"/>
          </a:p>
          <a:p>
            <a:pPr fontAlgn="auto">
              <a:spcAft>
                <a:spcPts val="0"/>
              </a:spcAft>
              <a:buFont typeface="Arial" pitchFamily="34" charset="0"/>
              <a:buChar char="•"/>
              <a:defRPr/>
            </a:pPr>
            <a:endParaRPr lang="en-US" dirty="0"/>
          </a:p>
        </p:txBody>
      </p:sp>
      <p:sp>
        <p:nvSpPr>
          <p:cNvPr id="20483" name="Title 2"/>
          <p:cNvSpPr>
            <a:spLocks noGrp="1"/>
          </p:cNvSpPr>
          <p:nvPr>
            <p:ph type="title"/>
          </p:nvPr>
        </p:nvSpPr>
        <p:spPr/>
        <p:txBody>
          <a:bodyPr/>
          <a:lstStyle/>
          <a:p>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lnSpcReduction="20000"/>
          </a:bodyPr>
          <a:lstStyle/>
          <a:p>
            <a:pPr marL="365760" lvl="1" indent="-256032" fontAlgn="auto">
              <a:lnSpc>
                <a:spcPct val="150000"/>
              </a:lnSpc>
              <a:spcBef>
                <a:spcPts val="400"/>
              </a:spcBef>
              <a:spcAft>
                <a:spcPts val="0"/>
              </a:spcAft>
              <a:buSzPct val="68000"/>
              <a:buFont typeface="Wingdings" pitchFamily="2" charset="2"/>
              <a:buChar char="Ø"/>
              <a:defRPr/>
            </a:pPr>
            <a:r>
              <a:rPr lang="en-US" sz="2400" b="1" dirty="0">
                <a:latin typeface="Times New Roman" pitchFamily="18" charset="0"/>
                <a:cs typeface="Times New Roman" pitchFamily="18" charset="0"/>
              </a:rPr>
              <a:t>Mahout </a:t>
            </a:r>
            <a:r>
              <a:rPr lang="en-US" sz="2400" dirty="0">
                <a:latin typeface="Times New Roman" pitchFamily="18" charset="0"/>
                <a:cs typeface="Times New Roman" pitchFamily="18" charset="0"/>
              </a:rPr>
              <a:t>- It is machine learning tool. It supports distributed and scalable machine learning algorithms on the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Platform and helps in building intelligent applications easier and faster. It can provide distributed data mining function combined with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a:t>
            </a:r>
          </a:p>
          <a:p>
            <a:pPr marL="365760" lvl="1" indent="-256032" fontAlgn="auto">
              <a:lnSpc>
                <a:spcPct val="150000"/>
              </a:lnSpc>
              <a:spcBef>
                <a:spcPts val="400"/>
              </a:spcBef>
              <a:spcAft>
                <a:spcPts val="0"/>
              </a:spcAft>
              <a:buSzPct val="68000"/>
              <a:buFont typeface="Wingdings" pitchFamily="2" charset="2"/>
              <a:buChar char="Ø"/>
              <a:defRPr/>
            </a:pPr>
            <a:r>
              <a:rPr lang="en-US" sz="2400" b="1" dirty="0" err="1">
                <a:latin typeface="Times New Roman" pitchFamily="18" charset="0"/>
                <a:cs typeface="Times New Roman" pitchFamily="18" charset="0"/>
              </a:rPr>
              <a:t>ZooKeeper</a:t>
            </a:r>
            <a:r>
              <a:rPr lang="en-US" sz="2400" b="1" dirty="0">
                <a:latin typeface="Times New Roman" pitchFamily="18" charset="0"/>
                <a:cs typeface="Times New Roman" pitchFamily="18" charset="0"/>
              </a:rPr>
              <a:t> : </a:t>
            </a:r>
            <a:r>
              <a:rPr lang="en-US" sz="2400" dirty="0">
                <a:latin typeface="Times New Roman" pitchFamily="18" charset="0"/>
                <a:cs typeface="Times New Roman" pitchFamily="18" charset="0"/>
              </a:rPr>
              <a:t>It is a centralized service for maintaining configuration information . It provides distributed synchronization. It contains a set of tools to build distributed applications that can safely handle partial failures. Zookeeper was designed to store coordination data, status information, configuration , location information about distributed application. </a:t>
            </a:r>
          </a:p>
          <a:p>
            <a:pPr marL="365760" lvl="1" indent="-256032" fontAlgn="auto">
              <a:spcBef>
                <a:spcPts val="400"/>
              </a:spcBef>
              <a:spcAft>
                <a:spcPts val="0"/>
              </a:spcAft>
              <a:buSzPct val="68000"/>
              <a:buFont typeface="Arial" pitchFamily="34" charset="0"/>
              <a:buNone/>
              <a:defRPr/>
            </a:pPr>
            <a:endParaRPr lang="en-US" sz="1200" dirty="0"/>
          </a:p>
          <a:p>
            <a:pPr fontAlgn="auto">
              <a:spcAft>
                <a:spcPts val="0"/>
              </a:spcAft>
              <a:buFont typeface="Arial" pitchFamily="34" charset="0"/>
              <a:buChar char="•"/>
              <a:defRPr/>
            </a:pPr>
            <a:endParaRPr lang="en-US" dirty="0"/>
          </a:p>
        </p:txBody>
      </p:sp>
      <p:sp>
        <p:nvSpPr>
          <p:cNvPr id="20483" name="Title 2"/>
          <p:cNvSpPr>
            <a:spLocks noGrp="1"/>
          </p:cNvSpPr>
          <p:nvPr>
            <p:ph type="title"/>
          </p:nvPr>
        </p:nvSpPr>
        <p:spPr/>
        <p:txBody>
          <a:bodyPr/>
          <a:lstStyle/>
          <a:p>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Tree>
    <p:extLst>
      <p:ext uri="{BB962C8B-B14F-4D97-AF65-F5344CB8AC3E}">
        <p14:creationId xmlns:p14="http://schemas.microsoft.com/office/powerpoint/2010/main" val="427611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asic Introduction to Apache Hadoop">
            <a:hlinkClick r:id="" action="ppaction://media"/>
            <a:extLst>
              <a:ext uri="{FF2B5EF4-FFF2-40B4-BE49-F238E27FC236}">
                <a16:creationId xmlns:a16="http://schemas.microsoft.com/office/drawing/2014/main" id="{FE07E492-A10E-4435-B238-57F8D4A8FC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6589" y="643466"/>
            <a:ext cx="7710820" cy="5571067"/>
          </a:xfrm>
          <a:prstGeom prst="rect">
            <a:avLst/>
          </a:prstGeom>
        </p:spPr>
      </p:pic>
    </p:spTree>
    <p:extLst>
      <p:ext uri="{BB962C8B-B14F-4D97-AF65-F5344CB8AC3E}">
        <p14:creationId xmlns:p14="http://schemas.microsoft.com/office/powerpoint/2010/main" val="301662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91F0-70E8-453C-8A7A-2BF4A62BF289}"/>
              </a:ext>
            </a:extLst>
          </p:cNvPr>
          <p:cNvSpPr>
            <a:spLocks noGrp="1"/>
          </p:cNvSpPr>
          <p:nvPr>
            <p:ph type="title"/>
          </p:nvPr>
        </p:nvSpPr>
        <p:spPr/>
        <p:txBody>
          <a:bodyPr/>
          <a:lstStyle/>
          <a:p>
            <a:r>
              <a:rPr lang="en-US" dirty="0"/>
              <a:t>Module 2 – Hadoop HDFS and Map reduce</a:t>
            </a:r>
          </a:p>
        </p:txBody>
      </p:sp>
      <p:sp>
        <p:nvSpPr>
          <p:cNvPr id="3" name="Text Placeholder 2">
            <a:extLst>
              <a:ext uri="{FF2B5EF4-FFF2-40B4-BE49-F238E27FC236}">
                <a16:creationId xmlns:a16="http://schemas.microsoft.com/office/drawing/2014/main" id="{16A871CB-D667-4BBC-9B65-E754311A0B1B}"/>
              </a:ext>
            </a:extLst>
          </p:cNvPr>
          <p:cNvSpPr>
            <a:spLocks noGrp="1"/>
          </p:cNvSpPr>
          <p:nvPr>
            <p:ph type="body" idx="1"/>
          </p:nvPr>
        </p:nvSpPr>
        <p:spPr/>
        <p:txBody>
          <a:bodyPr/>
          <a:lstStyle/>
          <a:p>
            <a:r>
              <a:rPr lang="en-US" dirty="0"/>
              <a:t>Beyond Hadoop Ecosystem…</a:t>
            </a:r>
          </a:p>
        </p:txBody>
      </p:sp>
    </p:spTree>
    <p:extLst>
      <p:ext uri="{BB962C8B-B14F-4D97-AF65-F5344CB8AC3E}">
        <p14:creationId xmlns:p14="http://schemas.microsoft.com/office/powerpoint/2010/main" val="2373771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Physical Architecture of Hadoop</a:t>
            </a:r>
          </a:p>
        </p:txBody>
      </p:sp>
      <p:pic>
        <p:nvPicPr>
          <p:cNvPr id="5" name="Picture 4">
            <a:extLst>
              <a:ext uri="{FF2B5EF4-FFF2-40B4-BE49-F238E27FC236}">
                <a16:creationId xmlns:a16="http://schemas.microsoft.com/office/drawing/2014/main" id="{4DE99681-BFAA-4CD1-BC94-774C83D21799}"/>
              </a:ext>
            </a:extLst>
          </p:cNvPr>
          <p:cNvPicPr/>
          <p:nvPr/>
        </p:nvPicPr>
        <p:blipFill>
          <a:blip r:embed="rId2"/>
          <a:stretch>
            <a:fillRect/>
          </a:stretch>
        </p:blipFill>
        <p:spPr bwMode="auto">
          <a:xfrm>
            <a:off x="747557" y="1567181"/>
            <a:ext cx="7648885" cy="4833619"/>
          </a:xfrm>
          <a:prstGeom prst="rect">
            <a:avLst/>
          </a:prstGeom>
          <a:noFill/>
        </p:spPr>
      </p:pic>
    </p:spTree>
    <p:extLst>
      <p:ext uri="{BB962C8B-B14F-4D97-AF65-F5344CB8AC3E}">
        <p14:creationId xmlns:p14="http://schemas.microsoft.com/office/powerpoint/2010/main" val="1667489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MapReduce (Hadoop’s computation engine)</a:t>
            </a:r>
          </a:p>
        </p:txBody>
      </p:sp>
      <p:pic>
        <p:nvPicPr>
          <p:cNvPr id="6" name="Picture 5">
            <a:extLst>
              <a:ext uri="{FF2B5EF4-FFF2-40B4-BE49-F238E27FC236}">
                <a16:creationId xmlns:a16="http://schemas.microsoft.com/office/drawing/2014/main" id="{FB45A7E4-298C-4970-9F56-D455F925E725}"/>
              </a:ext>
            </a:extLst>
          </p:cNvPr>
          <p:cNvPicPr/>
          <p:nvPr/>
        </p:nvPicPr>
        <p:blipFill>
          <a:blip r:embed="rId2"/>
          <a:stretch>
            <a:fillRect/>
          </a:stretch>
        </p:blipFill>
        <p:spPr bwMode="auto">
          <a:xfrm>
            <a:off x="1013633" y="1455517"/>
            <a:ext cx="7116733" cy="4833619"/>
          </a:xfrm>
          <a:prstGeom prst="rect">
            <a:avLst/>
          </a:prstGeom>
          <a:noFill/>
        </p:spPr>
      </p:pic>
    </p:spTree>
    <p:extLst>
      <p:ext uri="{BB962C8B-B14F-4D97-AF65-F5344CB8AC3E}">
        <p14:creationId xmlns:p14="http://schemas.microsoft.com/office/powerpoint/2010/main" val="2882549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Schematic of Map Reduce computation</a:t>
            </a:r>
            <a:endParaRPr lang="en-US" sz="2800"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5B1CC7AE-C267-435B-8361-9FCB56663494}"/>
              </a:ext>
            </a:extLst>
          </p:cNvPr>
          <p:cNvPicPr>
            <a:picLocks noChangeAspect="1"/>
          </p:cNvPicPr>
          <p:nvPr/>
        </p:nvPicPr>
        <p:blipFill>
          <a:blip r:embed="rId2"/>
          <a:stretch>
            <a:fillRect/>
          </a:stretch>
        </p:blipFill>
        <p:spPr>
          <a:xfrm>
            <a:off x="560096" y="1676400"/>
            <a:ext cx="8023807" cy="4833619"/>
          </a:xfrm>
          <a:prstGeom prst="rect">
            <a:avLst/>
          </a:prstGeom>
        </p:spPr>
      </p:pic>
    </p:spTree>
    <p:extLst>
      <p:ext uri="{BB962C8B-B14F-4D97-AF65-F5344CB8AC3E}">
        <p14:creationId xmlns:p14="http://schemas.microsoft.com/office/powerpoint/2010/main" val="1041749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65665"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17FD6-4185-46AD-B3E0-EB718D4780B0}"/>
              </a:ext>
            </a:extLst>
          </p:cNvPr>
          <p:cNvSpPr>
            <a:spLocks noGrp="1"/>
          </p:cNvSpPr>
          <p:nvPr>
            <p:ph type="title"/>
          </p:nvPr>
        </p:nvSpPr>
        <p:spPr>
          <a:xfrm>
            <a:off x="445770" y="1209086"/>
            <a:ext cx="2907636" cy="4064925"/>
          </a:xfrm>
        </p:spPr>
        <p:txBody>
          <a:bodyPr anchor="ctr">
            <a:normAutofit/>
          </a:bodyPr>
          <a:lstStyle/>
          <a:p>
            <a:r>
              <a:rPr lang="en-US" dirty="0"/>
              <a:t>Map Reduce Overview</a:t>
            </a:r>
          </a:p>
        </p:txBody>
      </p:sp>
      <p:grpSp>
        <p:nvGrpSpPr>
          <p:cNvPr id="13" name="Group 12">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5770" y="73152"/>
            <a:ext cx="884223" cy="232963"/>
            <a:chOff x="594360" y="73152"/>
            <a:chExt cx="1178966" cy="232963"/>
          </a:xfrm>
        </p:grpSpPr>
        <p:sp>
          <p:nvSpPr>
            <p:cNvPr id="14"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9144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E40505F-72E2-4C8D-8CD6-DE4A2A35A06D}"/>
              </a:ext>
            </a:extLst>
          </p:cNvPr>
          <p:cNvGraphicFramePr>
            <a:graphicFrameLocks noGrp="1"/>
          </p:cNvGraphicFramePr>
          <p:nvPr>
            <p:ph idx="1"/>
          </p:nvPr>
        </p:nvGraphicFramePr>
        <p:xfrm>
          <a:off x="4210812" y="457200"/>
          <a:ext cx="4588002"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10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48"/>
            <a:ext cx="8229600" cy="987552"/>
          </a:xfrm>
        </p:spPr>
        <p:txBody>
          <a:bodyPr>
            <a:normAutofit/>
          </a:bodyPr>
          <a:lstStyle/>
          <a:p>
            <a:pPr algn="ctr"/>
            <a:r>
              <a:rPr lang="en-US" sz="3200" dirty="0">
                <a:solidFill>
                  <a:schemeClr val="bg1"/>
                </a:solidFill>
              </a:rPr>
              <a:t>Map-Reduce</a:t>
            </a:r>
          </a:p>
        </p:txBody>
      </p:sp>
      <p:sp>
        <p:nvSpPr>
          <p:cNvPr id="30" name="Content Placeholder 29"/>
          <p:cNvSpPr>
            <a:spLocks noGrp="1"/>
          </p:cNvSpPr>
          <p:nvPr>
            <p:ph idx="1"/>
          </p:nvPr>
        </p:nvSpPr>
        <p:spPr>
          <a:xfrm>
            <a:off x="304800" y="1461052"/>
            <a:ext cx="5105400" cy="5257801"/>
          </a:xfrm>
        </p:spPr>
        <p:txBody>
          <a:bodyPr>
            <a:normAutofit fontScale="77500" lnSpcReduction="20000"/>
          </a:bodyPr>
          <a:lstStyle/>
          <a:p>
            <a:pPr lvl="0"/>
            <a:r>
              <a:rPr lang="en-GB" dirty="0">
                <a:solidFill>
                  <a:schemeClr val="accent3"/>
                </a:solidFill>
              </a:rPr>
              <a:t>Programmer specifies:</a:t>
            </a:r>
          </a:p>
          <a:p>
            <a:pPr lvl="1"/>
            <a:r>
              <a:rPr lang="en-GB" dirty="0"/>
              <a:t>Map and Reduce and input files</a:t>
            </a:r>
          </a:p>
          <a:p>
            <a:pPr lvl="0"/>
            <a:r>
              <a:rPr lang="en-GB" b="1" dirty="0"/>
              <a:t>Workflow:</a:t>
            </a:r>
          </a:p>
          <a:p>
            <a:pPr lvl="1"/>
            <a:r>
              <a:rPr lang="en-GB" dirty="0"/>
              <a:t>Read inputs as a set of key-value-pairs</a:t>
            </a:r>
          </a:p>
          <a:p>
            <a:pPr lvl="1"/>
            <a:r>
              <a:rPr lang="en-GB" b="1" dirty="0">
                <a:solidFill>
                  <a:schemeClr val="accent2"/>
                </a:solidFill>
              </a:rPr>
              <a:t>Map</a:t>
            </a:r>
            <a:r>
              <a:rPr lang="en-GB" b="1" dirty="0"/>
              <a:t> </a:t>
            </a:r>
            <a:r>
              <a:rPr lang="en-GB" dirty="0"/>
              <a:t>transforms input </a:t>
            </a:r>
            <a:r>
              <a:rPr lang="en-GB" dirty="0" err="1"/>
              <a:t>kv</a:t>
            </a:r>
            <a:r>
              <a:rPr lang="en-GB" dirty="0"/>
              <a:t>-pairs into a new set of </a:t>
            </a:r>
            <a:r>
              <a:rPr lang="en-GB" dirty="0" err="1"/>
              <a:t>k'v</a:t>
            </a:r>
            <a:r>
              <a:rPr lang="en-GB" dirty="0"/>
              <a:t>'-pairs</a:t>
            </a:r>
          </a:p>
          <a:p>
            <a:pPr lvl="1"/>
            <a:r>
              <a:rPr lang="en-GB" dirty="0"/>
              <a:t>Sorts &amp; Shuffles the </a:t>
            </a:r>
            <a:r>
              <a:rPr lang="en-GB" dirty="0" err="1"/>
              <a:t>k'v</a:t>
            </a:r>
            <a:r>
              <a:rPr lang="en-GB" dirty="0"/>
              <a:t>'-pairs to output nodes</a:t>
            </a:r>
          </a:p>
          <a:p>
            <a:pPr lvl="1"/>
            <a:r>
              <a:rPr lang="en-GB" dirty="0"/>
              <a:t>All </a:t>
            </a:r>
            <a:r>
              <a:rPr lang="en-GB" dirty="0" err="1"/>
              <a:t>k’v</a:t>
            </a:r>
            <a:r>
              <a:rPr lang="en-GB" dirty="0"/>
              <a:t>’-pairs with a given k’ are sent to the same </a:t>
            </a:r>
            <a:r>
              <a:rPr lang="en-GB" b="1" dirty="0">
                <a:solidFill>
                  <a:schemeClr val="accent4"/>
                </a:solidFill>
              </a:rPr>
              <a:t>reduce</a:t>
            </a:r>
            <a:endParaRPr lang="en-GB" dirty="0"/>
          </a:p>
          <a:p>
            <a:pPr lvl="1"/>
            <a:r>
              <a:rPr lang="en-GB" b="1" dirty="0">
                <a:solidFill>
                  <a:schemeClr val="accent4"/>
                </a:solidFill>
              </a:rPr>
              <a:t>Reduce</a:t>
            </a:r>
            <a:r>
              <a:rPr lang="en-GB" b="1" dirty="0"/>
              <a:t> </a:t>
            </a:r>
            <a:r>
              <a:rPr lang="en-GB" dirty="0"/>
              <a:t>processes all </a:t>
            </a:r>
            <a:r>
              <a:rPr lang="en-GB" dirty="0" err="1"/>
              <a:t>k'v</a:t>
            </a:r>
            <a:r>
              <a:rPr lang="en-GB" dirty="0"/>
              <a:t>'-pairs grouped by key into new </a:t>
            </a:r>
            <a:r>
              <a:rPr lang="en-GB" dirty="0" err="1"/>
              <a:t>k''v</a:t>
            </a:r>
            <a:r>
              <a:rPr lang="en-GB" dirty="0"/>
              <a:t>''-pairs</a:t>
            </a:r>
          </a:p>
          <a:p>
            <a:pPr lvl="1"/>
            <a:r>
              <a:rPr lang="en-GB" dirty="0"/>
              <a:t>Write the resulting pairs to files</a:t>
            </a:r>
          </a:p>
          <a:p>
            <a:pPr lvl="8"/>
            <a:endParaRPr lang="en-GB" dirty="0"/>
          </a:p>
          <a:p>
            <a:pPr lvl="0"/>
            <a:r>
              <a:rPr lang="en-GB" dirty="0">
                <a:solidFill>
                  <a:schemeClr val="accent3"/>
                </a:solidFill>
              </a:rPr>
              <a:t>All phases are distributed with many tasks doing the work</a:t>
            </a:r>
          </a:p>
          <a:p>
            <a:endParaRPr lang="en-US" dirty="0"/>
          </a:p>
        </p:txBody>
      </p:sp>
      <p:sp>
        <p:nvSpPr>
          <p:cNvPr id="5" name="Oval 4"/>
          <p:cNvSpPr>
            <a:spLocks noChangeArrowheads="1"/>
          </p:cNvSpPr>
          <p:nvPr/>
        </p:nvSpPr>
        <p:spPr bwMode="auto">
          <a:xfrm>
            <a:off x="5541963" y="1676400"/>
            <a:ext cx="566737" cy="533400"/>
          </a:xfrm>
          <a:prstGeom prst="ellipse">
            <a:avLst/>
          </a:prstGeom>
          <a:solidFill>
            <a:srgbClr val="BBE0E3"/>
          </a:solidFill>
          <a:ln w="9360">
            <a:solidFill>
              <a:srgbClr val="000000"/>
            </a:solidFill>
            <a:miter lim="800000"/>
            <a:headEnd/>
            <a:tailEnd/>
          </a:ln>
          <a:effec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400" b="0" i="0" u="none" strike="noStrike" kern="1200" cap="none" spc="0" normalizeH="0" baseline="0" noProof="0" dirty="0">
                <a:ln>
                  <a:noFill/>
                </a:ln>
                <a:solidFill>
                  <a:srgbClr val="000000"/>
                </a:solidFill>
                <a:effectLst/>
                <a:uLnTx/>
                <a:uFillTx/>
                <a:latin typeface="Corbel"/>
                <a:ea typeface="+mn-ea"/>
                <a:cs typeface="Arial" charset="0"/>
              </a:rPr>
              <a:t>Input 0</a:t>
            </a:r>
          </a:p>
        </p:txBody>
      </p:sp>
      <p:sp>
        <p:nvSpPr>
          <p:cNvPr id="6" name="Line 5"/>
          <p:cNvSpPr>
            <a:spLocks noChangeShapeType="1"/>
          </p:cNvSpPr>
          <p:nvPr/>
        </p:nvSpPr>
        <p:spPr bwMode="auto">
          <a:xfrm>
            <a:off x="5803900" y="2209800"/>
            <a:ext cx="1588" cy="3810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7" name="Rectangle 6"/>
          <p:cNvSpPr>
            <a:spLocks noChangeArrowheads="1"/>
          </p:cNvSpPr>
          <p:nvPr/>
        </p:nvSpPr>
        <p:spPr bwMode="auto">
          <a:xfrm>
            <a:off x="5410200" y="2590800"/>
            <a:ext cx="873125"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600" b="1" i="0" u="none" strike="noStrike" kern="1200" cap="none" spc="0" normalizeH="0" baseline="0" noProof="0" dirty="0">
                <a:ln>
                  <a:noFill/>
                </a:ln>
                <a:solidFill>
                  <a:prstClr val="white"/>
                </a:solidFill>
                <a:effectLst/>
                <a:uLnTx/>
                <a:uFillTx/>
                <a:latin typeface="Corbel"/>
                <a:ea typeface="+mn-ea"/>
                <a:cs typeface="Arial" charset="0"/>
              </a:rPr>
              <a:t>Map 0</a:t>
            </a:r>
          </a:p>
        </p:txBody>
      </p:sp>
      <p:sp>
        <p:nvSpPr>
          <p:cNvPr id="8" name="Oval 7"/>
          <p:cNvSpPr>
            <a:spLocks noChangeArrowheads="1"/>
          </p:cNvSpPr>
          <p:nvPr/>
        </p:nvSpPr>
        <p:spPr bwMode="auto">
          <a:xfrm>
            <a:off x="6764338" y="1676400"/>
            <a:ext cx="568325" cy="533400"/>
          </a:xfrm>
          <a:prstGeom prst="ellipse">
            <a:avLst/>
          </a:prstGeom>
          <a:solidFill>
            <a:srgbClr val="BBE0E3"/>
          </a:solidFill>
          <a:ln w="9360">
            <a:solidFill>
              <a:srgbClr val="000000"/>
            </a:solidFill>
            <a:miter lim="800000"/>
            <a:headEnd/>
            <a:tailEnd/>
          </a:ln>
          <a:effec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400" b="0" i="0" u="none" strike="noStrike" kern="1200" cap="none" spc="0" normalizeH="0" baseline="0" noProof="0">
                <a:ln>
                  <a:noFill/>
                </a:ln>
                <a:solidFill>
                  <a:srgbClr val="000000"/>
                </a:solidFill>
                <a:effectLst/>
                <a:uLnTx/>
                <a:uFillTx/>
                <a:latin typeface="Corbel"/>
                <a:ea typeface="+mn-ea"/>
                <a:cs typeface="Arial" charset="0"/>
              </a:rPr>
              <a:t>Input 1</a:t>
            </a:r>
          </a:p>
        </p:txBody>
      </p:sp>
      <p:sp>
        <p:nvSpPr>
          <p:cNvPr id="9" name="Line 8"/>
          <p:cNvSpPr>
            <a:spLocks noChangeShapeType="1"/>
          </p:cNvSpPr>
          <p:nvPr/>
        </p:nvSpPr>
        <p:spPr bwMode="auto">
          <a:xfrm>
            <a:off x="7070725" y="2209800"/>
            <a:ext cx="1588" cy="3810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0" name="Rectangle 9"/>
          <p:cNvSpPr>
            <a:spLocks noChangeArrowheads="1"/>
          </p:cNvSpPr>
          <p:nvPr/>
        </p:nvSpPr>
        <p:spPr bwMode="auto">
          <a:xfrm>
            <a:off x="6634163" y="2590800"/>
            <a:ext cx="873125"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600" b="1" i="0" u="none" strike="noStrike" kern="1200" cap="none" spc="0" normalizeH="0" baseline="0" noProof="0" dirty="0">
                <a:ln>
                  <a:noFill/>
                </a:ln>
                <a:solidFill>
                  <a:prstClr val="white"/>
                </a:solidFill>
                <a:effectLst/>
                <a:uLnTx/>
                <a:uFillTx/>
                <a:latin typeface="Corbel"/>
                <a:ea typeface="+mn-ea"/>
                <a:cs typeface="Arial" charset="0"/>
              </a:rPr>
              <a:t>Map 1</a:t>
            </a:r>
          </a:p>
        </p:txBody>
      </p:sp>
      <p:sp>
        <p:nvSpPr>
          <p:cNvPr id="11" name="Oval 10"/>
          <p:cNvSpPr>
            <a:spLocks noChangeArrowheads="1"/>
          </p:cNvSpPr>
          <p:nvPr/>
        </p:nvSpPr>
        <p:spPr bwMode="auto">
          <a:xfrm>
            <a:off x="7943850" y="1676400"/>
            <a:ext cx="568325" cy="533400"/>
          </a:xfrm>
          <a:prstGeom prst="ellipse">
            <a:avLst/>
          </a:prstGeom>
          <a:solidFill>
            <a:srgbClr val="BBE0E3"/>
          </a:solidFill>
          <a:ln w="9360">
            <a:solidFill>
              <a:srgbClr val="000000"/>
            </a:solidFill>
            <a:miter lim="800000"/>
            <a:headEnd/>
            <a:tailEnd/>
          </a:ln>
          <a:effec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400" b="0" i="0" u="none" strike="noStrike" kern="1200" cap="none" spc="0" normalizeH="0" baseline="0" noProof="0">
                <a:ln>
                  <a:noFill/>
                </a:ln>
                <a:solidFill>
                  <a:srgbClr val="000000"/>
                </a:solidFill>
                <a:effectLst/>
                <a:uLnTx/>
                <a:uFillTx/>
                <a:latin typeface="Corbel"/>
                <a:ea typeface="+mn-ea"/>
                <a:cs typeface="Arial" charset="0"/>
              </a:rPr>
              <a:t>Input 2</a:t>
            </a:r>
          </a:p>
        </p:txBody>
      </p:sp>
      <p:sp>
        <p:nvSpPr>
          <p:cNvPr id="12" name="Line 11"/>
          <p:cNvSpPr>
            <a:spLocks noChangeShapeType="1"/>
          </p:cNvSpPr>
          <p:nvPr/>
        </p:nvSpPr>
        <p:spPr bwMode="auto">
          <a:xfrm>
            <a:off x="8205788" y="2209800"/>
            <a:ext cx="1587" cy="3810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3" name="Rectangle 12"/>
          <p:cNvSpPr>
            <a:spLocks noChangeArrowheads="1"/>
          </p:cNvSpPr>
          <p:nvPr/>
        </p:nvSpPr>
        <p:spPr bwMode="auto">
          <a:xfrm>
            <a:off x="7813675" y="2590800"/>
            <a:ext cx="873125"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600" b="1" i="0" u="none" strike="noStrike" kern="1200" cap="none" spc="0" normalizeH="0" baseline="0" noProof="0">
                <a:ln>
                  <a:noFill/>
                </a:ln>
                <a:solidFill>
                  <a:prstClr val="white"/>
                </a:solidFill>
                <a:effectLst/>
                <a:uLnTx/>
                <a:uFillTx/>
                <a:latin typeface="Corbel"/>
                <a:ea typeface="+mn-ea"/>
                <a:cs typeface="Arial" charset="0"/>
              </a:rPr>
              <a:t>Map 2</a:t>
            </a:r>
          </a:p>
        </p:txBody>
      </p:sp>
      <p:sp>
        <p:nvSpPr>
          <p:cNvPr id="14" name="AutoShape 13"/>
          <p:cNvSpPr>
            <a:spLocks noChangeArrowheads="1"/>
          </p:cNvSpPr>
          <p:nvPr/>
        </p:nvSpPr>
        <p:spPr bwMode="auto">
          <a:xfrm>
            <a:off x="5716588" y="4267200"/>
            <a:ext cx="1004887" cy="762000"/>
          </a:xfrm>
          <a:prstGeom prst="roundRect">
            <a:avLst>
              <a:gd name="adj" fmla="val 16667"/>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600" b="1" i="0" u="none" strike="noStrike" kern="1200" cap="none" spc="0" normalizeH="0" baseline="0" noProof="0" dirty="0">
                <a:ln>
                  <a:noFill/>
                </a:ln>
                <a:solidFill>
                  <a:prstClr val="white"/>
                </a:solidFill>
                <a:effectLst/>
                <a:uLnTx/>
                <a:uFillTx/>
                <a:latin typeface="Corbel"/>
                <a:ea typeface="+mn-ea"/>
                <a:cs typeface="Arial" charset="0"/>
              </a:rPr>
              <a:t>Reduce 0</a:t>
            </a:r>
          </a:p>
        </p:txBody>
      </p:sp>
      <p:sp>
        <p:nvSpPr>
          <p:cNvPr id="15" name="AutoShape 14"/>
          <p:cNvSpPr>
            <a:spLocks noChangeArrowheads="1"/>
          </p:cNvSpPr>
          <p:nvPr/>
        </p:nvSpPr>
        <p:spPr bwMode="auto">
          <a:xfrm>
            <a:off x="7462838" y="4267200"/>
            <a:ext cx="1004887" cy="762000"/>
          </a:xfrm>
          <a:prstGeom prst="roundRect">
            <a:avLst>
              <a:gd name="adj" fmla="val 16667"/>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600" b="1" i="0" u="none" strike="noStrike" kern="1200" cap="none" spc="0" normalizeH="0" baseline="0" noProof="0">
                <a:ln>
                  <a:noFill/>
                </a:ln>
                <a:solidFill>
                  <a:prstClr val="white"/>
                </a:solidFill>
                <a:effectLst/>
                <a:uLnTx/>
                <a:uFillTx/>
                <a:latin typeface="Corbel"/>
                <a:ea typeface="+mn-ea"/>
                <a:cs typeface="Arial" charset="0"/>
              </a:rPr>
              <a:t>Reduce 1</a:t>
            </a:r>
          </a:p>
        </p:txBody>
      </p:sp>
      <p:sp>
        <p:nvSpPr>
          <p:cNvPr id="16" name="Line 15"/>
          <p:cNvSpPr>
            <a:spLocks noChangeShapeType="1"/>
          </p:cNvSpPr>
          <p:nvPr/>
        </p:nvSpPr>
        <p:spPr bwMode="auto">
          <a:xfrm>
            <a:off x="5803900" y="3276600"/>
            <a:ext cx="349250"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7" name="Line 16"/>
          <p:cNvSpPr>
            <a:spLocks noChangeShapeType="1"/>
          </p:cNvSpPr>
          <p:nvPr/>
        </p:nvSpPr>
        <p:spPr bwMode="auto">
          <a:xfrm>
            <a:off x="5803900" y="3276600"/>
            <a:ext cx="2184400"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8" name="Line 17"/>
          <p:cNvSpPr>
            <a:spLocks noChangeShapeType="1"/>
          </p:cNvSpPr>
          <p:nvPr/>
        </p:nvSpPr>
        <p:spPr bwMode="auto">
          <a:xfrm flipH="1">
            <a:off x="6148388" y="3276600"/>
            <a:ext cx="839787"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9" name="Line 18"/>
          <p:cNvSpPr>
            <a:spLocks noChangeShapeType="1"/>
          </p:cNvSpPr>
          <p:nvPr/>
        </p:nvSpPr>
        <p:spPr bwMode="auto">
          <a:xfrm>
            <a:off x="7026275" y="3276600"/>
            <a:ext cx="962025"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0" name="Line 19"/>
          <p:cNvSpPr>
            <a:spLocks noChangeShapeType="1"/>
          </p:cNvSpPr>
          <p:nvPr/>
        </p:nvSpPr>
        <p:spPr bwMode="auto">
          <a:xfrm flipH="1">
            <a:off x="6235700" y="3276600"/>
            <a:ext cx="2019300"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1" name="Line 20"/>
          <p:cNvSpPr>
            <a:spLocks noChangeShapeType="1"/>
          </p:cNvSpPr>
          <p:nvPr/>
        </p:nvSpPr>
        <p:spPr bwMode="auto">
          <a:xfrm flipH="1">
            <a:off x="8026400" y="3276600"/>
            <a:ext cx="228600" cy="9906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2" name="Oval 21"/>
          <p:cNvSpPr>
            <a:spLocks noChangeArrowheads="1"/>
          </p:cNvSpPr>
          <p:nvPr/>
        </p:nvSpPr>
        <p:spPr bwMode="auto">
          <a:xfrm>
            <a:off x="5867400" y="5486400"/>
            <a:ext cx="619125" cy="609600"/>
          </a:xfrm>
          <a:prstGeom prst="ellipse">
            <a:avLst/>
          </a:prstGeom>
          <a:solidFill>
            <a:srgbClr val="BBE0E3"/>
          </a:solidFill>
          <a:ln w="9360">
            <a:solidFill>
              <a:srgbClr val="000000"/>
            </a:solidFill>
            <a:miter lim="800000"/>
            <a:headEnd/>
            <a:tailEnd/>
          </a:ln>
          <a:effec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400" b="0" i="0" u="none" strike="noStrike" kern="1200" cap="none" spc="0" normalizeH="0" baseline="0" noProof="0">
                <a:ln>
                  <a:noFill/>
                </a:ln>
                <a:solidFill>
                  <a:srgbClr val="000000"/>
                </a:solidFill>
                <a:effectLst/>
                <a:uLnTx/>
                <a:uFillTx/>
                <a:latin typeface="Corbel"/>
                <a:ea typeface="+mn-ea"/>
                <a:cs typeface="Arial" charset="0"/>
              </a:rPr>
              <a:t>Out 0</a:t>
            </a:r>
          </a:p>
        </p:txBody>
      </p:sp>
      <p:sp>
        <p:nvSpPr>
          <p:cNvPr id="23" name="Oval 22"/>
          <p:cNvSpPr>
            <a:spLocks noChangeArrowheads="1"/>
          </p:cNvSpPr>
          <p:nvPr/>
        </p:nvSpPr>
        <p:spPr bwMode="auto">
          <a:xfrm>
            <a:off x="7769225" y="5486400"/>
            <a:ext cx="536575" cy="533400"/>
          </a:xfrm>
          <a:prstGeom prst="ellipse">
            <a:avLst/>
          </a:prstGeom>
          <a:solidFill>
            <a:srgbClr val="BBE0E3"/>
          </a:solidFill>
          <a:ln w="9360">
            <a:solidFill>
              <a:srgbClr val="000000"/>
            </a:solidFill>
            <a:miter lim="800000"/>
            <a:headEnd/>
            <a:tailEnd/>
          </a:ln>
          <a:effec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400" b="0" i="0" u="none" strike="noStrike" kern="1200" cap="none" spc="0" normalizeH="0" baseline="0" noProof="0">
                <a:ln>
                  <a:noFill/>
                </a:ln>
                <a:solidFill>
                  <a:srgbClr val="000000"/>
                </a:solidFill>
                <a:effectLst/>
                <a:uLnTx/>
                <a:uFillTx/>
                <a:latin typeface="Corbel"/>
                <a:ea typeface="+mn-ea"/>
                <a:cs typeface="Arial" charset="0"/>
              </a:rPr>
              <a:t>Out 1</a:t>
            </a:r>
          </a:p>
        </p:txBody>
      </p:sp>
      <p:sp>
        <p:nvSpPr>
          <p:cNvPr id="24" name="Line 23"/>
          <p:cNvSpPr>
            <a:spLocks noChangeShapeType="1"/>
          </p:cNvSpPr>
          <p:nvPr/>
        </p:nvSpPr>
        <p:spPr bwMode="auto">
          <a:xfrm>
            <a:off x="6196013" y="5029200"/>
            <a:ext cx="1587" cy="4572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5" name="Line 24"/>
          <p:cNvSpPr>
            <a:spLocks noChangeShapeType="1"/>
          </p:cNvSpPr>
          <p:nvPr/>
        </p:nvSpPr>
        <p:spPr bwMode="auto">
          <a:xfrm>
            <a:off x="8031163" y="5029200"/>
            <a:ext cx="1587" cy="457200"/>
          </a:xfrm>
          <a:prstGeom prst="line">
            <a:avLst/>
          </a:prstGeom>
          <a:noFill/>
          <a:ln w="9360">
            <a:solidFill>
              <a:srgbClr val="000000"/>
            </a:solidFill>
            <a:miter lim="800000"/>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6" name="Rectangle 25"/>
          <p:cNvSpPr>
            <a:spLocks noChangeArrowheads="1"/>
          </p:cNvSpPr>
          <p:nvPr/>
        </p:nvSpPr>
        <p:spPr bwMode="auto">
          <a:xfrm>
            <a:off x="5410200" y="3657600"/>
            <a:ext cx="3276600" cy="228600"/>
          </a:xfrm>
          <a:prstGeom prst="rect">
            <a:avLst/>
          </a:prstGeom>
          <a:solidFill>
            <a:srgbClr val="BBE0E3"/>
          </a:solidFill>
          <a:ln w="9525">
            <a:no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27" name="Text Box 26"/>
          <p:cNvSpPr txBox="1">
            <a:spLocks noChangeArrowheads="1"/>
          </p:cNvSpPr>
          <p:nvPr/>
        </p:nvSpPr>
        <p:spPr bwMode="auto">
          <a:xfrm>
            <a:off x="6629400" y="3581400"/>
            <a:ext cx="892175" cy="366713"/>
          </a:xfrm>
          <a:prstGeom prst="rect">
            <a:avLst/>
          </a:prstGeom>
          <a:noFill/>
          <a:ln w="9525">
            <a:noFill/>
            <a:round/>
            <a:headEnd/>
            <a:tailEnd/>
          </a:ln>
          <a:effectLst/>
        </p:spPr>
        <p:txBody>
          <a:bodyPr wrap="none" lIns="90000" tIns="46800" rIns="90000" bIns="46800">
            <a:spAutoFit/>
          </a:bodyPr>
          <a:lstStyle/>
          <a:p>
            <a:pPr marL="0" marR="0" lvl="0" indent="0" algn="l" defTabSz="457200" rtl="0" eaLnBrk="1" fontAlgn="auto" latinLnBrk="0" hangingPunct="1">
              <a:lnSpc>
                <a:spcPct val="100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800" b="0" i="0" u="none" strike="noStrike" kern="1200" cap="none" spc="0" normalizeH="0" baseline="0" noProof="0">
                <a:ln>
                  <a:noFill/>
                </a:ln>
                <a:solidFill>
                  <a:srgbClr val="000000"/>
                </a:solidFill>
                <a:effectLst/>
                <a:uLnTx/>
                <a:uFillTx/>
                <a:latin typeface="Corbel"/>
                <a:ea typeface="+mn-ea"/>
                <a:cs typeface="Arial" charset="0"/>
              </a:rPr>
              <a:t>Shuffle</a:t>
            </a:r>
          </a:p>
        </p:txBody>
      </p:sp>
    </p:spTree>
    <p:extLst>
      <p:ext uri="{BB962C8B-B14F-4D97-AF65-F5344CB8AC3E}">
        <p14:creationId xmlns:p14="http://schemas.microsoft.com/office/powerpoint/2010/main" val="5699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normAutofit/>
          </a:bodyPr>
          <a:lstStyle/>
          <a:p>
            <a:pPr algn="ctr"/>
            <a:r>
              <a:rPr lang="en-US" sz="3200" dirty="0"/>
              <a:t>Data Flow</a:t>
            </a:r>
          </a:p>
        </p:txBody>
      </p:sp>
      <p:sp>
        <p:nvSpPr>
          <p:cNvPr id="91139" name="Rectangle 3"/>
          <p:cNvSpPr>
            <a:spLocks noGrp="1" noChangeArrowheads="1"/>
          </p:cNvSpPr>
          <p:nvPr>
            <p:ph type="body" idx="1"/>
          </p:nvPr>
        </p:nvSpPr>
        <p:spPr/>
        <p:txBody>
          <a:bodyPr/>
          <a:lstStyle/>
          <a:p>
            <a:r>
              <a:rPr lang="en-US" b="1" dirty="0">
                <a:solidFill>
                  <a:schemeClr val="accent4"/>
                </a:solidFill>
              </a:rPr>
              <a:t>Input and final output </a:t>
            </a:r>
            <a:r>
              <a:rPr lang="en-US" b="1" dirty="0"/>
              <a:t>are stored on a</a:t>
            </a:r>
            <a:r>
              <a:rPr lang="en-US" b="1" dirty="0">
                <a:solidFill>
                  <a:schemeClr val="accent4"/>
                </a:solidFill>
              </a:rPr>
              <a:t> distributed file system (FS):</a:t>
            </a:r>
          </a:p>
          <a:p>
            <a:pPr lvl="1"/>
            <a:r>
              <a:rPr lang="en-US" dirty="0"/>
              <a:t>Scheduler tries to schedule map tasks “close” to physical storage location of input data</a:t>
            </a:r>
          </a:p>
          <a:p>
            <a:pPr lvl="8"/>
            <a:endParaRPr lang="en-US" dirty="0"/>
          </a:p>
          <a:p>
            <a:r>
              <a:rPr lang="en-US" b="1" dirty="0">
                <a:solidFill>
                  <a:schemeClr val="accent2"/>
                </a:solidFill>
              </a:rPr>
              <a:t>Intermediate results</a:t>
            </a:r>
            <a:r>
              <a:rPr lang="en-US" b="1" dirty="0"/>
              <a:t> are stored on </a:t>
            </a:r>
            <a:r>
              <a:rPr lang="en-US" b="1" dirty="0">
                <a:solidFill>
                  <a:schemeClr val="accent2"/>
                </a:solidFill>
              </a:rPr>
              <a:t>local FS</a:t>
            </a:r>
            <a:r>
              <a:rPr lang="en-US" b="1" dirty="0"/>
              <a:t> </a:t>
            </a:r>
            <a:br>
              <a:rPr lang="en-US" b="1" dirty="0"/>
            </a:br>
            <a:r>
              <a:rPr lang="en-US" b="1" dirty="0"/>
              <a:t>of Map and Reduce workers</a:t>
            </a:r>
          </a:p>
          <a:p>
            <a:pPr lvl="8"/>
            <a:endParaRPr lang="en-US" dirty="0"/>
          </a:p>
          <a:p>
            <a:r>
              <a:rPr lang="en-US" b="1" dirty="0"/>
              <a:t>Output is often input to another </a:t>
            </a:r>
            <a:br>
              <a:rPr lang="en-US" b="1" dirty="0"/>
            </a:br>
            <a:r>
              <a:rPr lang="en-US" b="1" dirty="0" err="1"/>
              <a:t>MapReduce</a:t>
            </a:r>
            <a:r>
              <a:rPr lang="en-US" b="1" dirty="0"/>
              <a:t> task</a:t>
            </a:r>
          </a:p>
        </p:txBody>
      </p:sp>
    </p:spTree>
    <p:extLst>
      <p:ext uri="{BB962C8B-B14F-4D97-AF65-F5344CB8AC3E}">
        <p14:creationId xmlns:p14="http://schemas.microsoft.com/office/powerpoint/2010/main" val="13961311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312-989B-4C00-BED5-25153803351E}"/>
              </a:ext>
            </a:extLst>
          </p:cNvPr>
          <p:cNvSpPr>
            <a:spLocks noGrp="1"/>
          </p:cNvSpPr>
          <p:nvPr>
            <p:ph type="title"/>
          </p:nvPr>
        </p:nvSpPr>
        <p:spPr/>
        <p:txBody>
          <a:bodyPr/>
          <a:lstStyle/>
          <a:p>
            <a:r>
              <a:rPr lang="en-US" dirty="0"/>
              <a:t>Outline of the Week 0 session</a:t>
            </a:r>
          </a:p>
        </p:txBody>
      </p:sp>
      <p:sp>
        <p:nvSpPr>
          <p:cNvPr id="3" name="Content Placeholder 2">
            <a:extLst>
              <a:ext uri="{FF2B5EF4-FFF2-40B4-BE49-F238E27FC236}">
                <a16:creationId xmlns:a16="http://schemas.microsoft.com/office/drawing/2014/main" id="{F41BEA50-FA29-4CAC-AE1F-7D5162072A66}"/>
              </a:ext>
            </a:extLst>
          </p:cNvPr>
          <p:cNvSpPr>
            <a:spLocks noGrp="1"/>
          </p:cNvSpPr>
          <p:nvPr>
            <p:ph idx="1"/>
          </p:nvPr>
        </p:nvSpPr>
        <p:spPr/>
        <p:txBody>
          <a:bodyPr/>
          <a:lstStyle/>
          <a:p>
            <a:r>
              <a:rPr lang="en-US" dirty="0"/>
              <a:t>Modules of the course</a:t>
            </a:r>
          </a:p>
          <a:p>
            <a:r>
              <a:rPr lang="en-US" dirty="0"/>
              <a:t>Course Objectives</a:t>
            </a:r>
          </a:p>
          <a:p>
            <a:r>
              <a:rPr lang="en-US" dirty="0"/>
              <a:t>Course Outcomes</a:t>
            </a:r>
          </a:p>
          <a:p>
            <a:r>
              <a:rPr lang="en-US" dirty="0"/>
              <a:t>Pre-req: Database and DWM</a:t>
            </a:r>
          </a:p>
          <a:p>
            <a:r>
              <a:rPr lang="en-US" dirty="0"/>
              <a:t>Traditional verses Big Data Solutions</a:t>
            </a:r>
          </a:p>
          <a:p>
            <a:r>
              <a:rPr lang="en-US" dirty="0"/>
              <a:t>Definition (not a standard one) of Big Data</a:t>
            </a:r>
          </a:p>
          <a:p>
            <a:r>
              <a:rPr lang="en-US" dirty="0"/>
              <a:t>Characteristics of Big Data (4/5 Vs)</a:t>
            </a:r>
          </a:p>
          <a:p>
            <a:r>
              <a:rPr lang="en-US" dirty="0"/>
              <a:t>Application areas</a:t>
            </a:r>
          </a:p>
        </p:txBody>
      </p:sp>
    </p:spTree>
    <p:extLst>
      <p:ext uri="{BB962C8B-B14F-4D97-AF65-F5344CB8AC3E}">
        <p14:creationId xmlns:p14="http://schemas.microsoft.com/office/powerpoint/2010/main" val="278447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Map Reduce: Step 1 – Map phase</a:t>
            </a:r>
            <a:endParaRPr lang="en-US" sz="2800" kern="1200" dirty="0">
              <a:solidFill>
                <a:schemeClr val="bg1"/>
              </a:solidFill>
              <a:latin typeface="+mj-lt"/>
              <a:ea typeface="+mj-ea"/>
              <a:cs typeface="+mj-cs"/>
            </a:endParaRPr>
          </a:p>
        </p:txBody>
      </p:sp>
      <p:grpSp>
        <p:nvGrpSpPr>
          <p:cNvPr id="5" name="Group 21">
            <a:extLst>
              <a:ext uri="{FF2B5EF4-FFF2-40B4-BE49-F238E27FC236}">
                <a16:creationId xmlns:a16="http://schemas.microsoft.com/office/drawing/2014/main" id="{C2972C73-22F9-45B3-9015-9A42E12F2E8F}"/>
              </a:ext>
            </a:extLst>
          </p:cNvPr>
          <p:cNvGrpSpPr>
            <a:grpSpLocks/>
          </p:cNvGrpSpPr>
          <p:nvPr/>
        </p:nvGrpSpPr>
        <p:grpSpPr bwMode="auto">
          <a:xfrm>
            <a:off x="875083" y="3813968"/>
            <a:ext cx="1106116" cy="436563"/>
            <a:chOff x="240" y="2016"/>
            <a:chExt cx="768" cy="240"/>
          </a:xfrm>
        </p:grpSpPr>
        <p:sp>
          <p:nvSpPr>
            <p:cNvPr id="6" name="Rectangle 4">
              <a:extLst>
                <a:ext uri="{FF2B5EF4-FFF2-40B4-BE49-F238E27FC236}">
                  <a16:creationId xmlns:a16="http://schemas.microsoft.com/office/drawing/2014/main" id="{D3040FED-0031-4FB3-B3CF-D5338F7984D4}"/>
                </a:ext>
              </a:extLst>
            </p:cNvPr>
            <p:cNvSpPr>
              <a:spLocks noChangeArrowheads="1"/>
            </p:cNvSpPr>
            <p:nvPr/>
          </p:nvSpPr>
          <p:spPr bwMode="auto">
            <a:xfrm>
              <a:off x="576" y="2016"/>
              <a:ext cx="432" cy="24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7" name="AutoShape 5">
              <a:extLst>
                <a:ext uri="{FF2B5EF4-FFF2-40B4-BE49-F238E27FC236}">
                  <a16:creationId xmlns:a16="http://schemas.microsoft.com/office/drawing/2014/main" id="{773EE781-0292-4F63-971F-20AC5486F883}"/>
                </a:ext>
              </a:extLst>
            </p:cNvPr>
            <p:cNvSpPr>
              <a:spLocks noChangeArrowheads="1"/>
            </p:cNvSpPr>
            <p:nvPr/>
          </p:nvSpPr>
          <p:spPr bwMode="auto">
            <a:xfrm>
              <a:off x="240" y="2016"/>
              <a:ext cx="288" cy="240"/>
            </a:xfrm>
            <a:prstGeom prst="triangle">
              <a:avLst>
                <a:gd name="adj"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grpSp>
      <p:grpSp>
        <p:nvGrpSpPr>
          <p:cNvPr id="8" name="Group 36">
            <a:extLst>
              <a:ext uri="{FF2B5EF4-FFF2-40B4-BE49-F238E27FC236}">
                <a16:creationId xmlns:a16="http://schemas.microsoft.com/office/drawing/2014/main" id="{AF5C608F-BF41-46A7-A2F1-E1EBD8D3C8CC}"/>
              </a:ext>
            </a:extLst>
          </p:cNvPr>
          <p:cNvGrpSpPr>
            <a:grpSpLocks/>
          </p:cNvGrpSpPr>
          <p:nvPr/>
        </p:nvGrpSpPr>
        <p:grpSpPr bwMode="auto">
          <a:xfrm>
            <a:off x="3355890" y="2527302"/>
            <a:ext cx="1520909" cy="1397000"/>
            <a:chOff x="1776" y="1152"/>
            <a:chExt cx="1056" cy="768"/>
          </a:xfrm>
        </p:grpSpPr>
        <p:grpSp>
          <p:nvGrpSpPr>
            <p:cNvPr id="9" name="Group 10">
              <a:extLst>
                <a:ext uri="{FF2B5EF4-FFF2-40B4-BE49-F238E27FC236}">
                  <a16:creationId xmlns:a16="http://schemas.microsoft.com/office/drawing/2014/main" id="{0A78EA8E-3946-44BB-AEF5-835898441601}"/>
                </a:ext>
              </a:extLst>
            </p:cNvPr>
            <p:cNvGrpSpPr>
              <a:grpSpLocks/>
            </p:cNvGrpSpPr>
            <p:nvPr/>
          </p:nvGrpSpPr>
          <p:grpSpPr bwMode="auto">
            <a:xfrm>
              <a:off x="1776" y="1152"/>
              <a:ext cx="1056" cy="336"/>
              <a:chOff x="2256" y="1344"/>
              <a:chExt cx="1056" cy="336"/>
            </a:xfrm>
          </p:grpSpPr>
          <p:sp>
            <p:nvSpPr>
              <p:cNvPr id="13" name="AutoShape 8">
                <a:extLst>
                  <a:ext uri="{FF2B5EF4-FFF2-40B4-BE49-F238E27FC236}">
                    <a16:creationId xmlns:a16="http://schemas.microsoft.com/office/drawing/2014/main" id="{1D63807E-B51D-460F-8B7D-71C58B5788D4}"/>
                  </a:ext>
                </a:extLst>
              </p:cNvPr>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14" name="AutoShape 9">
                <a:extLst>
                  <a:ext uri="{FF2B5EF4-FFF2-40B4-BE49-F238E27FC236}">
                    <a16:creationId xmlns:a16="http://schemas.microsoft.com/office/drawing/2014/main" id="{2E4953CD-E276-4F72-92D3-B874BEEC8C3B}"/>
                  </a:ext>
                </a:extLst>
              </p:cNvPr>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nvGrpSpPr>
            <p:cNvPr id="10" name="Group 11">
              <a:extLst>
                <a:ext uri="{FF2B5EF4-FFF2-40B4-BE49-F238E27FC236}">
                  <a16:creationId xmlns:a16="http://schemas.microsoft.com/office/drawing/2014/main" id="{EF63BAA1-F1DF-4359-8F4C-169AE726EF38}"/>
                </a:ext>
              </a:extLst>
            </p:cNvPr>
            <p:cNvGrpSpPr>
              <a:grpSpLocks/>
            </p:cNvGrpSpPr>
            <p:nvPr/>
          </p:nvGrpSpPr>
          <p:grpSpPr bwMode="auto">
            <a:xfrm>
              <a:off x="1776" y="1584"/>
              <a:ext cx="1056" cy="336"/>
              <a:chOff x="2256" y="1344"/>
              <a:chExt cx="1056" cy="336"/>
            </a:xfrm>
          </p:grpSpPr>
          <p:sp>
            <p:nvSpPr>
              <p:cNvPr id="11" name="AutoShape 12">
                <a:extLst>
                  <a:ext uri="{FF2B5EF4-FFF2-40B4-BE49-F238E27FC236}">
                    <a16:creationId xmlns:a16="http://schemas.microsoft.com/office/drawing/2014/main" id="{E7AE585D-9725-4B0F-9BDB-FE5E353EF0F8}"/>
                  </a:ext>
                </a:extLst>
              </p:cNvPr>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12" name="AutoShape 13">
                <a:extLst>
                  <a:ext uri="{FF2B5EF4-FFF2-40B4-BE49-F238E27FC236}">
                    <a16:creationId xmlns:a16="http://schemas.microsoft.com/office/drawing/2014/main" id="{88F81CD2-F5B6-4DBB-AE95-9F53F639F8FA}"/>
                  </a:ext>
                </a:extLst>
              </p:cNvPr>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grpSp>
        <p:nvGrpSpPr>
          <p:cNvPr id="15" name="Group 35">
            <a:extLst>
              <a:ext uri="{FF2B5EF4-FFF2-40B4-BE49-F238E27FC236}">
                <a16:creationId xmlns:a16="http://schemas.microsoft.com/office/drawing/2014/main" id="{FC682810-9E16-4853-B2C5-432D8050E68A}"/>
              </a:ext>
            </a:extLst>
          </p:cNvPr>
          <p:cNvGrpSpPr>
            <a:grpSpLocks/>
          </p:cNvGrpSpPr>
          <p:nvPr/>
        </p:nvGrpSpPr>
        <p:grpSpPr bwMode="auto">
          <a:xfrm>
            <a:off x="2204278" y="2901950"/>
            <a:ext cx="691322" cy="698500"/>
            <a:chOff x="1104" y="1296"/>
            <a:chExt cx="480" cy="384"/>
          </a:xfrm>
        </p:grpSpPr>
        <p:sp>
          <p:nvSpPr>
            <p:cNvPr id="16" name="AutoShape 19">
              <a:extLst>
                <a:ext uri="{FF2B5EF4-FFF2-40B4-BE49-F238E27FC236}">
                  <a16:creationId xmlns:a16="http://schemas.microsoft.com/office/drawing/2014/main" id="{D0AED7CE-8F86-4752-BF0B-1E8C34FCD88C}"/>
                </a:ext>
              </a:extLst>
            </p:cNvPr>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20">
              <a:extLst>
                <a:ext uri="{FF2B5EF4-FFF2-40B4-BE49-F238E27FC236}">
                  <a16:creationId xmlns:a16="http://schemas.microsoft.com/office/drawing/2014/main" id="{9EA6444A-2207-42A4-8D7D-8F452B5DFEFB}"/>
                </a:ext>
              </a:extLst>
            </p:cNvPr>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map</a:t>
              </a:r>
            </a:p>
          </p:txBody>
        </p:sp>
      </p:grpSp>
      <p:grpSp>
        <p:nvGrpSpPr>
          <p:cNvPr id="18" name="Group 25">
            <a:extLst>
              <a:ext uri="{FF2B5EF4-FFF2-40B4-BE49-F238E27FC236}">
                <a16:creationId xmlns:a16="http://schemas.microsoft.com/office/drawing/2014/main" id="{E64C44DF-A14D-4816-A424-468BB8A553EA}"/>
              </a:ext>
            </a:extLst>
          </p:cNvPr>
          <p:cNvGrpSpPr>
            <a:grpSpLocks/>
          </p:cNvGrpSpPr>
          <p:nvPr/>
        </p:nvGrpSpPr>
        <p:grpSpPr bwMode="auto">
          <a:xfrm>
            <a:off x="875083" y="3128168"/>
            <a:ext cx="1106116" cy="436563"/>
            <a:chOff x="240" y="2016"/>
            <a:chExt cx="768" cy="240"/>
          </a:xfrm>
        </p:grpSpPr>
        <p:sp>
          <p:nvSpPr>
            <p:cNvPr id="19" name="Rectangle 26">
              <a:extLst>
                <a:ext uri="{FF2B5EF4-FFF2-40B4-BE49-F238E27FC236}">
                  <a16:creationId xmlns:a16="http://schemas.microsoft.com/office/drawing/2014/main" id="{4E1BEE3A-F85F-45D7-9575-AF9416A654A2}"/>
                </a:ext>
              </a:extLst>
            </p:cNvPr>
            <p:cNvSpPr>
              <a:spLocks noChangeArrowheads="1"/>
            </p:cNvSpPr>
            <p:nvPr/>
          </p:nvSpPr>
          <p:spPr bwMode="auto">
            <a:xfrm>
              <a:off x="576" y="2016"/>
              <a:ext cx="432" cy="24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20" name="AutoShape 27">
              <a:extLst>
                <a:ext uri="{FF2B5EF4-FFF2-40B4-BE49-F238E27FC236}">
                  <a16:creationId xmlns:a16="http://schemas.microsoft.com/office/drawing/2014/main" id="{CFD30DDE-ACD5-4C94-B8C8-6C593C828416}"/>
                </a:ext>
              </a:extLst>
            </p:cNvPr>
            <p:cNvSpPr>
              <a:spLocks noChangeArrowheads="1"/>
            </p:cNvSpPr>
            <p:nvPr/>
          </p:nvSpPr>
          <p:spPr bwMode="auto">
            <a:xfrm>
              <a:off x="240" y="2016"/>
              <a:ext cx="288" cy="240"/>
            </a:xfrm>
            <a:prstGeom prst="triangle">
              <a:avLst>
                <a:gd name="adj" fmla="val 50000"/>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grpSp>
      <p:grpSp>
        <p:nvGrpSpPr>
          <p:cNvPr id="21" name="Group 28">
            <a:extLst>
              <a:ext uri="{FF2B5EF4-FFF2-40B4-BE49-F238E27FC236}">
                <a16:creationId xmlns:a16="http://schemas.microsoft.com/office/drawing/2014/main" id="{8472F340-726A-430B-B471-CF4AB1BA93E2}"/>
              </a:ext>
            </a:extLst>
          </p:cNvPr>
          <p:cNvGrpSpPr>
            <a:grpSpLocks/>
          </p:cNvGrpSpPr>
          <p:nvPr/>
        </p:nvGrpSpPr>
        <p:grpSpPr bwMode="auto">
          <a:xfrm>
            <a:off x="798883" y="5261768"/>
            <a:ext cx="1106116" cy="436563"/>
            <a:chOff x="240" y="2016"/>
            <a:chExt cx="768" cy="240"/>
          </a:xfrm>
        </p:grpSpPr>
        <p:sp>
          <p:nvSpPr>
            <p:cNvPr id="22" name="Rectangle 29">
              <a:extLst>
                <a:ext uri="{FF2B5EF4-FFF2-40B4-BE49-F238E27FC236}">
                  <a16:creationId xmlns:a16="http://schemas.microsoft.com/office/drawing/2014/main" id="{E60008F6-EE3E-43D0-BF1B-FBBCBD408F0F}"/>
                </a:ext>
              </a:extLst>
            </p:cNvPr>
            <p:cNvSpPr>
              <a:spLocks noChangeArrowheads="1"/>
            </p:cNvSpPr>
            <p:nvPr/>
          </p:nvSpPr>
          <p:spPr bwMode="auto">
            <a:xfrm>
              <a:off x="576" y="2016"/>
              <a:ext cx="432" cy="2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23" name="AutoShape 30">
              <a:extLst>
                <a:ext uri="{FF2B5EF4-FFF2-40B4-BE49-F238E27FC236}">
                  <a16:creationId xmlns:a16="http://schemas.microsoft.com/office/drawing/2014/main" id="{77E7BA90-9C74-49A8-8403-3FB8F759E7DC}"/>
                </a:ext>
              </a:extLst>
            </p:cNvPr>
            <p:cNvSpPr>
              <a:spLocks noChangeArrowheads="1"/>
            </p:cNvSpPr>
            <p:nvPr/>
          </p:nvSpPr>
          <p:spPr bwMode="auto">
            <a:xfrm>
              <a:off x="240" y="2016"/>
              <a:ext cx="288" cy="240"/>
            </a:xfrm>
            <a:prstGeom prst="triangle">
              <a:avLst>
                <a:gd name="adj" fmla="val 50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grpSp>
      <p:sp>
        <p:nvSpPr>
          <p:cNvPr id="24" name="Text Box 33">
            <a:extLst>
              <a:ext uri="{FF2B5EF4-FFF2-40B4-BE49-F238E27FC236}">
                <a16:creationId xmlns:a16="http://schemas.microsoft.com/office/drawing/2014/main" id="{5D948FD7-76CC-4BDD-89A4-F588FF163C46}"/>
              </a:ext>
            </a:extLst>
          </p:cNvPr>
          <p:cNvSpPr txBox="1">
            <a:spLocks noChangeArrowheads="1"/>
          </p:cNvSpPr>
          <p:nvPr/>
        </p:nvSpPr>
        <p:spPr bwMode="auto">
          <a:xfrm>
            <a:off x="1067440" y="4424362"/>
            <a:ext cx="4565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a:t>…</a:t>
            </a:r>
          </a:p>
        </p:txBody>
      </p:sp>
      <p:grpSp>
        <p:nvGrpSpPr>
          <p:cNvPr id="25" name="Group 37">
            <a:extLst>
              <a:ext uri="{FF2B5EF4-FFF2-40B4-BE49-F238E27FC236}">
                <a16:creationId xmlns:a16="http://schemas.microsoft.com/office/drawing/2014/main" id="{78DC5783-60C0-4E81-A90C-A63ED46D4C30}"/>
              </a:ext>
            </a:extLst>
          </p:cNvPr>
          <p:cNvGrpSpPr>
            <a:grpSpLocks/>
          </p:cNvGrpSpPr>
          <p:nvPr/>
        </p:nvGrpSpPr>
        <p:grpSpPr bwMode="auto">
          <a:xfrm>
            <a:off x="3355890" y="3891756"/>
            <a:ext cx="1520909" cy="611188"/>
            <a:chOff x="2256" y="1344"/>
            <a:chExt cx="1056" cy="336"/>
          </a:xfrm>
        </p:grpSpPr>
        <p:sp>
          <p:nvSpPr>
            <p:cNvPr id="26" name="AutoShape 38">
              <a:extLst>
                <a:ext uri="{FF2B5EF4-FFF2-40B4-BE49-F238E27FC236}">
                  <a16:creationId xmlns:a16="http://schemas.microsoft.com/office/drawing/2014/main" id="{3E5B987F-6A99-4DAB-823D-D38F4749B03A}"/>
                </a:ext>
              </a:extLst>
            </p:cNvPr>
            <p:cNvSpPr>
              <a:spLocks noChangeArrowheads="1"/>
            </p:cNvSpPr>
            <p:nvPr/>
          </p:nvSpPr>
          <p:spPr bwMode="auto">
            <a:xfrm>
              <a:off x="2256" y="1344"/>
              <a:ext cx="432" cy="336"/>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27" name="AutoShape 39">
              <a:extLst>
                <a:ext uri="{FF2B5EF4-FFF2-40B4-BE49-F238E27FC236}">
                  <a16:creationId xmlns:a16="http://schemas.microsoft.com/office/drawing/2014/main" id="{83EE0DBD-3F37-499E-9784-38C0F4728C9A}"/>
                </a:ext>
              </a:extLst>
            </p:cNvPr>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nvGrpSpPr>
          <p:cNvPr id="28" name="Group 40">
            <a:extLst>
              <a:ext uri="{FF2B5EF4-FFF2-40B4-BE49-F238E27FC236}">
                <a16:creationId xmlns:a16="http://schemas.microsoft.com/office/drawing/2014/main" id="{3FAE823C-4AFD-4876-97D7-82218031C27D}"/>
              </a:ext>
            </a:extLst>
          </p:cNvPr>
          <p:cNvGrpSpPr>
            <a:grpSpLocks/>
          </p:cNvGrpSpPr>
          <p:nvPr/>
        </p:nvGrpSpPr>
        <p:grpSpPr bwMode="auto">
          <a:xfrm>
            <a:off x="2204278" y="3663950"/>
            <a:ext cx="691322" cy="698500"/>
            <a:chOff x="1104" y="1296"/>
            <a:chExt cx="480" cy="384"/>
          </a:xfrm>
        </p:grpSpPr>
        <p:sp>
          <p:nvSpPr>
            <p:cNvPr id="29" name="AutoShape 41">
              <a:extLst>
                <a:ext uri="{FF2B5EF4-FFF2-40B4-BE49-F238E27FC236}">
                  <a16:creationId xmlns:a16="http://schemas.microsoft.com/office/drawing/2014/main" id="{AF5232BE-0B58-4AD4-9CEA-25BF956AA1A5}"/>
                </a:ext>
              </a:extLst>
            </p:cNvPr>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42">
              <a:extLst>
                <a:ext uri="{FF2B5EF4-FFF2-40B4-BE49-F238E27FC236}">
                  <a16:creationId xmlns:a16="http://schemas.microsoft.com/office/drawing/2014/main" id="{40AB7DB0-BA22-40AB-8CBF-329B3E36CEA7}"/>
                </a:ext>
              </a:extLst>
            </p:cNvPr>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map</a:t>
              </a:r>
            </a:p>
          </p:txBody>
        </p:sp>
      </p:grpSp>
      <p:sp>
        <p:nvSpPr>
          <p:cNvPr id="32" name="Text Box 67">
            <a:extLst>
              <a:ext uri="{FF2B5EF4-FFF2-40B4-BE49-F238E27FC236}">
                <a16:creationId xmlns:a16="http://schemas.microsoft.com/office/drawing/2014/main" id="{0B5B1B85-BA36-4880-ADEA-58F7B38C9FE6}"/>
              </a:ext>
            </a:extLst>
          </p:cNvPr>
          <p:cNvSpPr txBox="1">
            <a:spLocks noChangeArrowheads="1"/>
          </p:cNvSpPr>
          <p:nvPr/>
        </p:nvSpPr>
        <p:spPr bwMode="auto">
          <a:xfrm>
            <a:off x="933757" y="1835533"/>
            <a:ext cx="16800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rgbClr val="008000"/>
                </a:solidFill>
                <a:latin typeface="Arial" pitchFamily="34" charset="0"/>
                <a:cs typeface="Arial" pitchFamily="34" charset="0"/>
              </a:rPr>
              <a:t>Input</a:t>
            </a:r>
          </a:p>
          <a:p>
            <a:r>
              <a:rPr lang="en-US" b="1" dirty="0">
                <a:solidFill>
                  <a:srgbClr val="008000"/>
                </a:solidFill>
                <a:latin typeface="Arial" pitchFamily="34" charset="0"/>
                <a:cs typeface="Arial" pitchFamily="34" charset="0"/>
              </a:rPr>
              <a:t>key-value pairs</a:t>
            </a:r>
          </a:p>
        </p:txBody>
      </p:sp>
      <p:sp>
        <p:nvSpPr>
          <p:cNvPr id="33" name="Text Box 34">
            <a:extLst>
              <a:ext uri="{FF2B5EF4-FFF2-40B4-BE49-F238E27FC236}">
                <a16:creationId xmlns:a16="http://schemas.microsoft.com/office/drawing/2014/main" id="{34874A3A-8A47-46F1-9685-7EA74EB10DC3}"/>
              </a:ext>
            </a:extLst>
          </p:cNvPr>
          <p:cNvSpPr txBox="1">
            <a:spLocks noChangeArrowheads="1"/>
          </p:cNvSpPr>
          <p:nvPr/>
        </p:nvSpPr>
        <p:spPr bwMode="auto">
          <a:xfrm>
            <a:off x="3372157" y="1447800"/>
            <a:ext cx="16800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rgbClr val="008000"/>
                </a:solidFill>
                <a:latin typeface="Arial" pitchFamily="34" charset="0"/>
                <a:cs typeface="Arial" pitchFamily="34" charset="0"/>
              </a:rPr>
              <a:t>Intermediate</a:t>
            </a:r>
          </a:p>
          <a:p>
            <a:r>
              <a:rPr lang="en-US" b="1" dirty="0">
                <a:solidFill>
                  <a:srgbClr val="008000"/>
                </a:solidFill>
                <a:latin typeface="Arial" pitchFamily="34" charset="0"/>
                <a:cs typeface="Arial" pitchFamily="34" charset="0"/>
              </a:rPr>
              <a:t>key-value pairs</a:t>
            </a:r>
          </a:p>
        </p:txBody>
      </p:sp>
      <p:sp>
        <p:nvSpPr>
          <p:cNvPr id="34" name="Text Box 75">
            <a:extLst>
              <a:ext uri="{FF2B5EF4-FFF2-40B4-BE49-F238E27FC236}">
                <a16:creationId xmlns:a16="http://schemas.microsoft.com/office/drawing/2014/main" id="{DBA774C5-E583-4F30-A918-AF4FCF93C86F}"/>
              </a:ext>
            </a:extLst>
          </p:cNvPr>
          <p:cNvSpPr txBox="1">
            <a:spLocks noChangeArrowheads="1"/>
          </p:cNvSpPr>
          <p:nvPr/>
        </p:nvSpPr>
        <p:spPr bwMode="auto">
          <a:xfrm>
            <a:off x="3551876" y="4500562"/>
            <a:ext cx="456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a:t>…</a:t>
            </a:r>
          </a:p>
        </p:txBody>
      </p:sp>
      <p:sp>
        <p:nvSpPr>
          <p:cNvPr id="35" name="AutoShape 76">
            <a:extLst>
              <a:ext uri="{FF2B5EF4-FFF2-40B4-BE49-F238E27FC236}">
                <a16:creationId xmlns:a16="http://schemas.microsoft.com/office/drawing/2014/main" id="{D8BE98C6-16C6-46D9-85C2-B0354F36E538}"/>
              </a:ext>
            </a:extLst>
          </p:cNvPr>
          <p:cNvSpPr>
            <a:spLocks noChangeArrowheads="1"/>
          </p:cNvSpPr>
          <p:nvPr/>
        </p:nvSpPr>
        <p:spPr bwMode="auto">
          <a:xfrm>
            <a:off x="3340210" y="5187156"/>
            <a:ext cx="622190" cy="611188"/>
          </a:xfrm>
          <a:prstGeom prst="diamond">
            <a:avLst/>
          </a:prstGeom>
          <a:solidFill>
            <a:srgbClr val="FFFF00"/>
          </a:solidFill>
          <a:ln w="9525">
            <a:solidFill>
              <a:schemeClr val="tx1"/>
            </a:solidFill>
            <a:miter lim="800000"/>
            <a:headEnd/>
            <a:tailEnd/>
          </a:ln>
          <a:effectLst/>
        </p:spPr>
        <p:txBody>
          <a:bodyPr wrap="none" anchor="ctr"/>
          <a:lstStyle/>
          <a:p>
            <a:pPr algn="ctr"/>
            <a:r>
              <a:rPr lang="en-US"/>
              <a:t>k</a:t>
            </a:r>
          </a:p>
        </p:txBody>
      </p:sp>
      <p:sp>
        <p:nvSpPr>
          <p:cNvPr id="36" name="AutoShape 77">
            <a:extLst>
              <a:ext uri="{FF2B5EF4-FFF2-40B4-BE49-F238E27FC236}">
                <a16:creationId xmlns:a16="http://schemas.microsoft.com/office/drawing/2014/main" id="{10B021CA-8452-4515-B2D0-413B53E2D401}"/>
              </a:ext>
            </a:extLst>
          </p:cNvPr>
          <p:cNvSpPr>
            <a:spLocks noChangeArrowheads="1"/>
          </p:cNvSpPr>
          <p:nvPr/>
        </p:nvSpPr>
        <p:spPr bwMode="auto">
          <a:xfrm>
            <a:off x="4054280" y="5187156"/>
            <a:ext cx="898719" cy="611188"/>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Tree>
    <p:extLst>
      <p:ext uri="{BB962C8B-B14F-4D97-AF65-F5344CB8AC3E}">
        <p14:creationId xmlns:p14="http://schemas.microsoft.com/office/powerpoint/2010/main" val="302936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Map Reduce: Step 2 – Grouping and Reduce  phase</a:t>
            </a:r>
            <a:endParaRPr lang="en-US" sz="2800" kern="1200" dirty="0">
              <a:solidFill>
                <a:schemeClr val="bg1"/>
              </a:solidFill>
              <a:latin typeface="+mj-lt"/>
              <a:ea typeface="+mj-ea"/>
              <a:cs typeface="+mj-cs"/>
            </a:endParaRPr>
          </a:p>
        </p:txBody>
      </p:sp>
      <p:grpSp>
        <p:nvGrpSpPr>
          <p:cNvPr id="5" name="Group 15">
            <a:extLst>
              <a:ext uri="{FF2B5EF4-FFF2-40B4-BE49-F238E27FC236}">
                <a16:creationId xmlns:a16="http://schemas.microsoft.com/office/drawing/2014/main" id="{E7BCAD7B-ED20-42F2-A4B0-BFED67A24906}"/>
              </a:ext>
            </a:extLst>
          </p:cNvPr>
          <p:cNvGrpSpPr>
            <a:grpSpLocks/>
          </p:cNvGrpSpPr>
          <p:nvPr/>
        </p:nvGrpSpPr>
        <p:grpSpPr bwMode="auto">
          <a:xfrm>
            <a:off x="609600" y="1828800"/>
            <a:ext cx="1873250" cy="3733800"/>
            <a:chOff x="3476" y="960"/>
            <a:chExt cx="1180" cy="2352"/>
          </a:xfrm>
        </p:grpSpPr>
        <p:grpSp>
          <p:nvGrpSpPr>
            <p:cNvPr id="6" name="Group 16">
              <a:extLst>
                <a:ext uri="{FF2B5EF4-FFF2-40B4-BE49-F238E27FC236}">
                  <a16:creationId xmlns:a16="http://schemas.microsoft.com/office/drawing/2014/main" id="{306C1C88-92E6-4E2D-AE7F-AECC905864D2}"/>
                </a:ext>
              </a:extLst>
            </p:cNvPr>
            <p:cNvGrpSpPr>
              <a:grpSpLocks/>
            </p:cNvGrpSpPr>
            <p:nvPr/>
          </p:nvGrpSpPr>
          <p:grpSpPr bwMode="auto">
            <a:xfrm>
              <a:off x="3552" y="1392"/>
              <a:ext cx="1104" cy="1920"/>
              <a:chOff x="3552" y="1392"/>
              <a:chExt cx="1104" cy="1920"/>
            </a:xfrm>
          </p:grpSpPr>
          <p:sp>
            <p:nvSpPr>
              <p:cNvPr id="8" name="AutoShape 17">
                <a:extLst>
                  <a:ext uri="{FF2B5EF4-FFF2-40B4-BE49-F238E27FC236}">
                    <a16:creationId xmlns:a16="http://schemas.microsoft.com/office/drawing/2014/main" id="{47324AC3-1469-434A-9735-51C3C1AB5D3C}"/>
                  </a:ext>
                </a:extLst>
              </p:cNvPr>
              <p:cNvSpPr>
                <a:spLocks noChangeArrowheads="1"/>
              </p:cNvSpPr>
              <p:nvPr/>
            </p:nvSpPr>
            <p:spPr bwMode="auto">
              <a:xfrm>
                <a:off x="3600" y="2976"/>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9" name="AutoShape 18">
                <a:extLst>
                  <a:ext uri="{FF2B5EF4-FFF2-40B4-BE49-F238E27FC236}">
                    <a16:creationId xmlns:a16="http://schemas.microsoft.com/office/drawing/2014/main" id="{D3971279-3199-4F60-BF98-0A24CA78511B}"/>
                  </a:ext>
                </a:extLst>
              </p:cNvPr>
              <p:cNvSpPr>
                <a:spLocks noChangeArrowheads="1"/>
              </p:cNvSpPr>
              <p:nvPr/>
            </p:nvSpPr>
            <p:spPr bwMode="auto">
              <a:xfrm>
                <a:off x="4032" y="2976"/>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10" name="Text Box 19">
                <a:extLst>
                  <a:ext uri="{FF2B5EF4-FFF2-40B4-BE49-F238E27FC236}">
                    <a16:creationId xmlns:a16="http://schemas.microsoft.com/office/drawing/2014/main" id="{43B451C0-79D3-4165-907D-AC7F4D5D8434}"/>
                  </a:ext>
                </a:extLst>
              </p:cNvPr>
              <p:cNvSpPr txBox="1">
                <a:spLocks noChangeArrowheads="1"/>
              </p:cNvSpPr>
              <p:nvPr/>
            </p:nvSpPr>
            <p:spPr bwMode="auto">
              <a:xfrm>
                <a:off x="3840" y="2592"/>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a:t>
                </a:r>
              </a:p>
            </p:txBody>
          </p:sp>
          <p:grpSp>
            <p:nvGrpSpPr>
              <p:cNvPr id="11" name="Group 20">
                <a:extLst>
                  <a:ext uri="{FF2B5EF4-FFF2-40B4-BE49-F238E27FC236}">
                    <a16:creationId xmlns:a16="http://schemas.microsoft.com/office/drawing/2014/main" id="{BD68C302-BA09-4967-B5CF-2E131589DB38}"/>
                  </a:ext>
                </a:extLst>
              </p:cNvPr>
              <p:cNvGrpSpPr>
                <a:grpSpLocks/>
              </p:cNvGrpSpPr>
              <p:nvPr/>
            </p:nvGrpSpPr>
            <p:grpSpPr bwMode="auto">
              <a:xfrm>
                <a:off x="3552" y="1392"/>
                <a:ext cx="1056" cy="336"/>
                <a:chOff x="2256" y="1344"/>
                <a:chExt cx="1056" cy="336"/>
              </a:xfrm>
            </p:grpSpPr>
            <p:sp>
              <p:nvSpPr>
                <p:cNvPr id="17" name="AutoShape 21">
                  <a:extLst>
                    <a:ext uri="{FF2B5EF4-FFF2-40B4-BE49-F238E27FC236}">
                      <a16:creationId xmlns:a16="http://schemas.microsoft.com/office/drawing/2014/main" id="{919050FF-B4BC-49D4-9516-5E6331653E89}"/>
                    </a:ext>
                  </a:extLst>
                </p:cNvPr>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18" name="AutoShape 22">
                  <a:extLst>
                    <a:ext uri="{FF2B5EF4-FFF2-40B4-BE49-F238E27FC236}">
                      <a16:creationId xmlns:a16="http://schemas.microsoft.com/office/drawing/2014/main" id="{F7741C54-A023-41AB-80EA-66DDE4407957}"/>
                    </a:ext>
                  </a:extLst>
                </p:cNvPr>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nvGrpSpPr>
              <p:cNvPr id="12" name="Group 23">
                <a:extLst>
                  <a:ext uri="{FF2B5EF4-FFF2-40B4-BE49-F238E27FC236}">
                    <a16:creationId xmlns:a16="http://schemas.microsoft.com/office/drawing/2014/main" id="{06274957-A5A7-4327-9D85-F201E58DA29E}"/>
                  </a:ext>
                </a:extLst>
              </p:cNvPr>
              <p:cNvGrpSpPr>
                <a:grpSpLocks/>
              </p:cNvGrpSpPr>
              <p:nvPr/>
            </p:nvGrpSpPr>
            <p:grpSpPr bwMode="auto">
              <a:xfrm>
                <a:off x="3552" y="1824"/>
                <a:ext cx="1056" cy="336"/>
                <a:chOff x="2256" y="1344"/>
                <a:chExt cx="1056" cy="336"/>
              </a:xfrm>
            </p:grpSpPr>
            <p:sp>
              <p:nvSpPr>
                <p:cNvPr id="15" name="AutoShape 24">
                  <a:extLst>
                    <a:ext uri="{FF2B5EF4-FFF2-40B4-BE49-F238E27FC236}">
                      <a16:creationId xmlns:a16="http://schemas.microsoft.com/office/drawing/2014/main" id="{75A0C6D3-AA80-43E0-9403-03BBB009F8DA}"/>
                    </a:ext>
                  </a:extLst>
                </p:cNvPr>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16" name="AutoShape 25">
                  <a:extLst>
                    <a:ext uri="{FF2B5EF4-FFF2-40B4-BE49-F238E27FC236}">
                      <a16:creationId xmlns:a16="http://schemas.microsoft.com/office/drawing/2014/main" id="{157F9AAF-E338-4978-8093-327D1C1C5092}"/>
                    </a:ext>
                  </a:extLst>
                </p:cNvPr>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sp>
            <p:nvSpPr>
              <p:cNvPr id="13" name="AutoShape 26">
                <a:extLst>
                  <a:ext uri="{FF2B5EF4-FFF2-40B4-BE49-F238E27FC236}">
                    <a16:creationId xmlns:a16="http://schemas.microsoft.com/office/drawing/2014/main" id="{2F87F0C9-8E49-40A0-9514-F435B9C2D07C}"/>
                  </a:ext>
                </a:extLst>
              </p:cNvPr>
              <p:cNvSpPr>
                <a:spLocks noChangeArrowheads="1"/>
              </p:cNvSpPr>
              <p:nvPr/>
            </p:nvSpPr>
            <p:spPr bwMode="auto">
              <a:xfrm>
                <a:off x="3552" y="2256"/>
                <a:ext cx="432" cy="336"/>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14" name="AutoShape 27">
                <a:extLst>
                  <a:ext uri="{FF2B5EF4-FFF2-40B4-BE49-F238E27FC236}">
                    <a16:creationId xmlns:a16="http://schemas.microsoft.com/office/drawing/2014/main" id="{9A3F4FFA-8EC6-4810-87D8-2327DE485A35}"/>
                  </a:ext>
                </a:extLst>
              </p:cNvPr>
              <p:cNvSpPr>
                <a:spLocks noChangeArrowheads="1"/>
              </p:cNvSpPr>
              <p:nvPr/>
            </p:nvSpPr>
            <p:spPr bwMode="auto">
              <a:xfrm>
                <a:off x="3984" y="2256"/>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sp>
          <p:nvSpPr>
            <p:cNvPr id="7" name="Text Box 28">
              <a:extLst>
                <a:ext uri="{FF2B5EF4-FFF2-40B4-BE49-F238E27FC236}">
                  <a16:creationId xmlns:a16="http://schemas.microsoft.com/office/drawing/2014/main" id="{BD7DD29B-C613-4A11-B012-119667687706}"/>
                </a:ext>
              </a:extLst>
            </p:cNvPr>
            <p:cNvSpPr txBox="1">
              <a:spLocks noChangeArrowheads="1"/>
            </p:cNvSpPr>
            <p:nvPr/>
          </p:nvSpPr>
          <p:spPr bwMode="auto">
            <a:xfrm>
              <a:off x="3476" y="960"/>
              <a:ext cx="116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Intermediate</a:t>
              </a:r>
            </a:p>
            <a:p>
              <a:r>
                <a:rPr lang="en-US" b="1" dirty="0">
                  <a:solidFill>
                    <a:srgbClr val="008000"/>
                  </a:solidFill>
                  <a:latin typeface="Arial" pitchFamily="34" charset="0"/>
                  <a:cs typeface="Arial" pitchFamily="34" charset="0"/>
                </a:rPr>
                <a:t>key-value pairs</a:t>
              </a:r>
            </a:p>
          </p:txBody>
        </p:sp>
      </p:grpSp>
      <p:grpSp>
        <p:nvGrpSpPr>
          <p:cNvPr id="19" name="Group 67">
            <a:extLst>
              <a:ext uri="{FF2B5EF4-FFF2-40B4-BE49-F238E27FC236}">
                <a16:creationId xmlns:a16="http://schemas.microsoft.com/office/drawing/2014/main" id="{B5021386-85E4-4C81-A26E-36E9BFE58D93}"/>
              </a:ext>
            </a:extLst>
          </p:cNvPr>
          <p:cNvGrpSpPr>
            <a:grpSpLocks/>
          </p:cNvGrpSpPr>
          <p:nvPr/>
        </p:nvGrpSpPr>
        <p:grpSpPr bwMode="auto">
          <a:xfrm>
            <a:off x="2427288" y="3087689"/>
            <a:ext cx="849312" cy="874713"/>
            <a:chOff x="1529" y="1753"/>
            <a:chExt cx="535" cy="551"/>
          </a:xfrm>
        </p:grpSpPr>
        <p:sp>
          <p:nvSpPr>
            <p:cNvPr id="20" name="AutoShape 29">
              <a:extLst>
                <a:ext uri="{FF2B5EF4-FFF2-40B4-BE49-F238E27FC236}">
                  <a16:creationId xmlns:a16="http://schemas.microsoft.com/office/drawing/2014/main" id="{2CB39994-77A0-4374-9D50-31A8E9A3C332}"/>
                </a:ext>
              </a:extLst>
            </p:cNvPr>
            <p:cNvSpPr>
              <a:spLocks noChangeArrowheads="1"/>
            </p:cNvSpPr>
            <p:nvPr/>
          </p:nvSpPr>
          <p:spPr bwMode="auto">
            <a:xfrm>
              <a:off x="1584" y="2112"/>
              <a:ext cx="480" cy="192"/>
            </a:xfrm>
            <a:prstGeom prst="rightArrow">
              <a:avLst>
                <a:gd name="adj1" fmla="val 50000"/>
                <a:gd name="adj2" fmla="val 6250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30">
              <a:extLst>
                <a:ext uri="{FF2B5EF4-FFF2-40B4-BE49-F238E27FC236}">
                  <a16:creationId xmlns:a16="http://schemas.microsoft.com/office/drawing/2014/main" id="{5376E17E-1053-4E89-908D-7DFA8B73D837}"/>
                </a:ext>
              </a:extLst>
            </p:cNvPr>
            <p:cNvSpPr txBox="1">
              <a:spLocks noChangeArrowheads="1"/>
            </p:cNvSpPr>
            <p:nvPr/>
          </p:nvSpPr>
          <p:spPr bwMode="auto">
            <a:xfrm>
              <a:off x="1529" y="1753"/>
              <a:ext cx="52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Group</a:t>
              </a:r>
            </a:p>
            <a:p>
              <a:r>
                <a:rPr lang="en-US" b="1" dirty="0"/>
                <a:t>by key</a:t>
              </a:r>
            </a:p>
          </p:txBody>
        </p:sp>
      </p:grpSp>
      <p:grpSp>
        <p:nvGrpSpPr>
          <p:cNvPr id="22" name="Group 33">
            <a:extLst>
              <a:ext uri="{FF2B5EF4-FFF2-40B4-BE49-F238E27FC236}">
                <a16:creationId xmlns:a16="http://schemas.microsoft.com/office/drawing/2014/main" id="{245607EA-15DA-49D2-9155-66D5980AE713}"/>
              </a:ext>
            </a:extLst>
          </p:cNvPr>
          <p:cNvGrpSpPr>
            <a:grpSpLocks/>
          </p:cNvGrpSpPr>
          <p:nvPr/>
        </p:nvGrpSpPr>
        <p:grpSpPr bwMode="auto">
          <a:xfrm>
            <a:off x="5943600" y="2362200"/>
            <a:ext cx="1066800" cy="533400"/>
            <a:chOff x="3456" y="1296"/>
            <a:chExt cx="672" cy="336"/>
          </a:xfrm>
        </p:grpSpPr>
        <p:sp>
          <p:nvSpPr>
            <p:cNvPr id="23" name="AutoShape 31">
              <a:extLst>
                <a:ext uri="{FF2B5EF4-FFF2-40B4-BE49-F238E27FC236}">
                  <a16:creationId xmlns:a16="http://schemas.microsoft.com/office/drawing/2014/main" id="{F77CA7CF-EB5A-458F-87B7-9E95E113B260}"/>
                </a:ext>
              </a:extLst>
            </p:cNvPr>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Text Box 32">
              <a:extLst>
                <a:ext uri="{FF2B5EF4-FFF2-40B4-BE49-F238E27FC236}">
                  <a16:creationId xmlns:a16="http://schemas.microsoft.com/office/drawing/2014/main" id="{84BE98FC-28C0-48AB-B6E0-519467DCDD31}"/>
                </a:ext>
              </a:extLst>
            </p:cNvPr>
            <p:cNvSpPr txBox="1">
              <a:spLocks noChangeArrowheads="1"/>
            </p:cNvSpPr>
            <p:nvPr/>
          </p:nvSpPr>
          <p:spPr bwMode="auto">
            <a:xfrm>
              <a:off x="3456" y="1296"/>
              <a:ext cx="5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reduce</a:t>
              </a:r>
            </a:p>
          </p:txBody>
        </p:sp>
      </p:grpSp>
      <p:grpSp>
        <p:nvGrpSpPr>
          <p:cNvPr id="25" name="Group 34">
            <a:extLst>
              <a:ext uri="{FF2B5EF4-FFF2-40B4-BE49-F238E27FC236}">
                <a16:creationId xmlns:a16="http://schemas.microsoft.com/office/drawing/2014/main" id="{027AA36E-E275-45F0-A879-4F0A4710D539}"/>
              </a:ext>
            </a:extLst>
          </p:cNvPr>
          <p:cNvGrpSpPr>
            <a:grpSpLocks/>
          </p:cNvGrpSpPr>
          <p:nvPr/>
        </p:nvGrpSpPr>
        <p:grpSpPr bwMode="auto">
          <a:xfrm>
            <a:off x="5943600" y="2971800"/>
            <a:ext cx="1066800" cy="533400"/>
            <a:chOff x="3456" y="1296"/>
            <a:chExt cx="672" cy="336"/>
          </a:xfrm>
        </p:grpSpPr>
        <p:sp>
          <p:nvSpPr>
            <p:cNvPr id="26" name="AutoShape 35">
              <a:extLst>
                <a:ext uri="{FF2B5EF4-FFF2-40B4-BE49-F238E27FC236}">
                  <a16:creationId xmlns:a16="http://schemas.microsoft.com/office/drawing/2014/main" id="{F6697F67-7BE1-4284-AA5C-2B1AB83E13E7}"/>
                </a:ext>
              </a:extLst>
            </p:cNvPr>
            <p:cNvSpPr>
              <a:spLocks noChangeArrowheads="1"/>
            </p:cNvSpPr>
            <p:nvPr/>
          </p:nvSpPr>
          <p:spPr bwMode="auto">
            <a:xfrm>
              <a:off x="3504" y="1488"/>
              <a:ext cx="624" cy="144"/>
            </a:xfrm>
            <a:prstGeom prst="right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36">
              <a:extLst>
                <a:ext uri="{FF2B5EF4-FFF2-40B4-BE49-F238E27FC236}">
                  <a16:creationId xmlns:a16="http://schemas.microsoft.com/office/drawing/2014/main" id="{ABC94371-7019-46A2-AE5E-9F7335066C64}"/>
                </a:ext>
              </a:extLst>
            </p:cNvPr>
            <p:cNvSpPr txBox="1">
              <a:spLocks noChangeArrowheads="1"/>
            </p:cNvSpPr>
            <p:nvPr/>
          </p:nvSpPr>
          <p:spPr bwMode="auto">
            <a:xfrm>
              <a:off x="3456" y="1296"/>
              <a:ext cx="53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reduce</a:t>
              </a:r>
            </a:p>
          </p:txBody>
        </p:sp>
      </p:grpSp>
      <p:grpSp>
        <p:nvGrpSpPr>
          <p:cNvPr id="28" name="Group 42">
            <a:extLst>
              <a:ext uri="{FF2B5EF4-FFF2-40B4-BE49-F238E27FC236}">
                <a16:creationId xmlns:a16="http://schemas.microsoft.com/office/drawing/2014/main" id="{D1A054B9-C5C7-4BB8-8665-A393453EF409}"/>
              </a:ext>
            </a:extLst>
          </p:cNvPr>
          <p:cNvGrpSpPr>
            <a:grpSpLocks/>
          </p:cNvGrpSpPr>
          <p:nvPr/>
        </p:nvGrpSpPr>
        <p:grpSpPr bwMode="auto">
          <a:xfrm>
            <a:off x="7086600" y="2514600"/>
            <a:ext cx="1295400" cy="533400"/>
            <a:chOff x="4464" y="1392"/>
            <a:chExt cx="816" cy="336"/>
          </a:xfrm>
        </p:grpSpPr>
        <p:sp>
          <p:nvSpPr>
            <p:cNvPr id="29" name="AutoShape 37">
              <a:extLst>
                <a:ext uri="{FF2B5EF4-FFF2-40B4-BE49-F238E27FC236}">
                  <a16:creationId xmlns:a16="http://schemas.microsoft.com/office/drawing/2014/main" id="{F5F4FDF9-1117-4145-9519-9C81C3CF80CE}"/>
                </a:ext>
              </a:extLst>
            </p:cNvPr>
            <p:cNvSpPr>
              <a:spLocks noChangeArrowheads="1"/>
            </p:cNvSpPr>
            <p:nvPr/>
          </p:nvSpPr>
          <p:spPr bwMode="auto">
            <a:xfrm>
              <a:off x="4464" y="1392"/>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30" name="AutoShape 39">
              <a:extLst>
                <a:ext uri="{FF2B5EF4-FFF2-40B4-BE49-F238E27FC236}">
                  <a16:creationId xmlns:a16="http://schemas.microsoft.com/office/drawing/2014/main" id="{F201E012-4C59-4661-9AEC-AD532B6E694B}"/>
                </a:ext>
              </a:extLst>
            </p:cNvPr>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nvGrpSpPr>
          <p:cNvPr id="32" name="Group 43">
            <a:extLst>
              <a:ext uri="{FF2B5EF4-FFF2-40B4-BE49-F238E27FC236}">
                <a16:creationId xmlns:a16="http://schemas.microsoft.com/office/drawing/2014/main" id="{41F08D7C-3538-4D6A-93AC-9636C8028D21}"/>
              </a:ext>
            </a:extLst>
          </p:cNvPr>
          <p:cNvGrpSpPr>
            <a:grpSpLocks/>
          </p:cNvGrpSpPr>
          <p:nvPr/>
        </p:nvGrpSpPr>
        <p:grpSpPr bwMode="auto">
          <a:xfrm>
            <a:off x="7086600" y="3124200"/>
            <a:ext cx="1295400" cy="533400"/>
            <a:chOff x="4464" y="1392"/>
            <a:chExt cx="816" cy="336"/>
          </a:xfrm>
        </p:grpSpPr>
        <p:sp>
          <p:nvSpPr>
            <p:cNvPr id="33" name="AutoShape 44">
              <a:extLst>
                <a:ext uri="{FF2B5EF4-FFF2-40B4-BE49-F238E27FC236}">
                  <a16:creationId xmlns:a16="http://schemas.microsoft.com/office/drawing/2014/main" id="{DD663EB2-CD84-4A87-8EA6-0FD1D282272C}"/>
                </a:ext>
              </a:extLst>
            </p:cNvPr>
            <p:cNvSpPr>
              <a:spLocks noChangeArrowheads="1"/>
            </p:cNvSpPr>
            <p:nvPr/>
          </p:nvSpPr>
          <p:spPr bwMode="auto">
            <a:xfrm>
              <a:off x="4464" y="1392"/>
              <a:ext cx="432" cy="336"/>
            </a:xfrm>
            <a:prstGeom prst="diamond">
              <a:avLst/>
            </a:prstGeom>
            <a:solidFill>
              <a:schemeClr val="accent1">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sp>
          <p:nvSpPr>
            <p:cNvPr id="34" name="AutoShape 45">
              <a:extLst>
                <a:ext uri="{FF2B5EF4-FFF2-40B4-BE49-F238E27FC236}">
                  <a16:creationId xmlns:a16="http://schemas.microsoft.com/office/drawing/2014/main" id="{23D1441F-ADA3-40A6-A8AC-AD3E6E8A7CED}"/>
                </a:ext>
              </a:extLst>
            </p:cNvPr>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grpSp>
        <p:nvGrpSpPr>
          <p:cNvPr id="35" name="Group 46">
            <a:extLst>
              <a:ext uri="{FF2B5EF4-FFF2-40B4-BE49-F238E27FC236}">
                <a16:creationId xmlns:a16="http://schemas.microsoft.com/office/drawing/2014/main" id="{ABB7A2AC-60C1-4E72-8E31-DF5F1C81BE23}"/>
              </a:ext>
            </a:extLst>
          </p:cNvPr>
          <p:cNvGrpSpPr>
            <a:grpSpLocks/>
          </p:cNvGrpSpPr>
          <p:nvPr/>
        </p:nvGrpSpPr>
        <p:grpSpPr bwMode="auto">
          <a:xfrm>
            <a:off x="7162800" y="5105400"/>
            <a:ext cx="1295400" cy="533400"/>
            <a:chOff x="4464" y="1392"/>
            <a:chExt cx="816" cy="336"/>
          </a:xfrm>
        </p:grpSpPr>
        <p:sp>
          <p:nvSpPr>
            <p:cNvPr id="36" name="AutoShape 47">
              <a:extLst>
                <a:ext uri="{FF2B5EF4-FFF2-40B4-BE49-F238E27FC236}">
                  <a16:creationId xmlns:a16="http://schemas.microsoft.com/office/drawing/2014/main" id="{D1E1E945-5770-40FC-9123-F35880567753}"/>
                </a:ext>
              </a:extLst>
            </p:cNvPr>
            <p:cNvSpPr>
              <a:spLocks noChangeArrowheads="1"/>
            </p:cNvSpPr>
            <p:nvPr/>
          </p:nvSpPr>
          <p:spPr bwMode="auto">
            <a:xfrm>
              <a:off x="4464" y="1392"/>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37" name="AutoShape 48">
              <a:extLst>
                <a:ext uri="{FF2B5EF4-FFF2-40B4-BE49-F238E27FC236}">
                  <a16:creationId xmlns:a16="http://schemas.microsoft.com/office/drawing/2014/main" id="{40EB4A67-1758-4CC6-A092-16767DC9CA17}"/>
                </a:ext>
              </a:extLst>
            </p:cNvPr>
            <p:cNvSpPr>
              <a:spLocks noChangeArrowheads="1"/>
            </p:cNvSpPr>
            <p:nvPr/>
          </p:nvSpPr>
          <p:spPr bwMode="auto">
            <a:xfrm>
              <a:off x="4944" y="1392"/>
              <a:ext cx="336" cy="33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grpSp>
      <p:sp>
        <p:nvSpPr>
          <p:cNvPr id="38" name="Text Box 49">
            <a:extLst>
              <a:ext uri="{FF2B5EF4-FFF2-40B4-BE49-F238E27FC236}">
                <a16:creationId xmlns:a16="http://schemas.microsoft.com/office/drawing/2014/main" id="{5F325D9E-D0E5-4575-B53B-F00FE4BBE836}"/>
              </a:ext>
            </a:extLst>
          </p:cNvPr>
          <p:cNvSpPr txBox="1">
            <a:spLocks noChangeArrowheads="1"/>
          </p:cNvSpPr>
          <p:nvPr/>
        </p:nvSpPr>
        <p:spPr bwMode="auto">
          <a:xfrm>
            <a:off x="7573963" y="4267200"/>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a:t>
            </a:r>
          </a:p>
        </p:txBody>
      </p:sp>
      <p:grpSp>
        <p:nvGrpSpPr>
          <p:cNvPr id="39" name="Group 66">
            <a:extLst>
              <a:ext uri="{FF2B5EF4-FFF2-40B4-BE49-F238E27FC236}">
                <a16:creationId xmlns:a16="http://schemas.microsoft.com/office/drawing/2014/main" id="{CC271650-68C3-4756-86BE-66DFBC55ABA9}"/>
              </a:ext>
            </a:extLst>
          </p:cNvPr>
          <p:cNvGrpSpPr>
            <a:grpSpLocks/>
          </p:cNvGrpSpPr>
          <p:nvPr/>
        </p:nvGrpSpPr>
        <p:grpSpPr bwMode="auto">
          <a:xfrm>
            <a:off x="3276600" y="1905000"/>
            <a:ext cx="2743200" cy="3657600"/>
            <a:chOff x="2064" y="1008"/>
            <a:chExt cx="1728" cy="2304"/>
          </a:xfrm>
        </p:grpSpPr>
        <p:sp>
          <p:nvSpPr>
            <p:cNvPr id="40" name="AutoShape 5">
              <a:extLst>
                <a:ext uri="{FF2B5EF4-FFF2-40B4-BE49-F238E27FC236}">
                  <a16:creationId xmlns:a16="http://schemas.microsoft.com/office/drawing/2014/main" id="{65B9AD09-144B-428A-B5E1-AD7A46D795EC}"/>
                </a:ext>
              </a:extLst>
            </p:cNvPr>
            <p:cNvSpPr>
              <a:spLocks noChangeArrowheads="1"/>
            </p:cNvSpPr>
            <p:nvPr/>
          </p:nvSpPr>
          <p:spPr bwMode="auto">
            <a:xfrm>
              <a:off x="2112" y="2976"/>
              <a:ext cx="432" cy="336"/>
            </a:xfrm>
            <a:prstGeom prst="diamond">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41" name="AutoShape 6">
              <a:extLst>
                <a:ext uri="{FF2B5EF4-FFF2-40B4-BE49-F238E27FC236}">
                  <a16:creationId xmlns:a16="http://schemas.microsoft.com/office/drawing/2014/main" id="{6F9C3EC6-834F-4F7A-A5A4-68EEA1891BF4}"/>
                </a:ext>
              </a:extLst>
            </p:cNvPr>
            <p:cNvSpPr>
              <a:spLocks noChangeArrowheads="1"/>
            </p:cNvSpPr>
            <p:nvPr/>
          </p:nvSpPr>
          <p:spPr bwMode="auto">
            <a:xfrm>
              <a:off x="2544" y="2976"/>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42" name="Text Box 7">
              <a:extLst>
                <a:ext uri="{FF2B5EF4-FFF2-40B4-BE49-F238E27FC236}">
                  <a16:creationId xmlns:a16="http://schemas.microsoft.com/office/drawing/2014/main" id="{4569FB8A-F552-48FD-AB73-40374B72BC52}"/>
                </a:ext>
              </a:extLst>
            </p:cNvPr>
            <p:cNvSpPr txBox="1">
              <a:spLocks noChangeArrowheads="1"/>
            </p:cNvSpPr>
            <p:nvPr/>
          </p:nvSpPr>
          <p:spPr bwMode="auto">
            <a:xfrm>
              <a:off x="2467" y="2496"/>
              <a:ext cx="3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a:t>
              </a:r>
            </a:p>
          </p:txBody>
        </p:sp>
        <p:sp>
          <p:nvSpPr>
            <p:cNvPr id="43" name="AutoShape 8">
              <a:extLst>
                <a:ext uri="{FF2B5EF4-FFF2-40B4-BE49-F238E27FC236}">
                  <a16:creationId xmlns:a16="http://schemas.microsoft.com/office/drawing/2014/main" id="{ACA68F09-D665-4004-91D3-2148E4D13703}"/>
                </a:ext>
              </a:extLst>
            </p:cNvPr>
            <p:cNvSpPr>
              <a:spLocks noChangeArrowheads="1"/>
            </p:cNvSpPr>
            <p:nvPr/>
          </p:nvSpPr>
          <p:spPr bwMode="auto">
            <a:xfrm>
              <a:off x="2064" y="1392"/>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44" name="AutoShape 9">
              <a:extLst>
                <a:ext uri="{FF2B5EF4-FFF2-40B4-BE49-F238E27FC236}">
                  <a16:creationId xmlns:a16="http://schemas.microsoft.com/office/drawing/2014/main" id="{819B8E02-056B-4C74-A211-91196C9031D8}"/>
                </a:ext>
              </a:extLst>
            </p:cNvPr>
            <p:cNvSpPr>
              <a:spLocks noChangeArrowheads="1"/>
            </p:cNvSpPr>
            <p:nvPr/>
          </p:nvSpPr>
          <p:spPr bwMode="auto">
            <a:xfrm>
              <a:off x="2496"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45" name="AutoShape 10">
              <a:extLst>
                <a:ext uri="{FF2B5EF4-FFF2-40B4-BE49-F238E27FC236}">
                  <a16:creationId xmlns:a16="http://schemas.microsoft.com/office/drawing/2014/main" id="{63F8C166-D992-44BD-BE03-7281C00D9A9E}"/>
                </a:ext>
              </a:extLst>
            </p:cNvPr>
            <p:cNvSpPr>
              <a:spLocks noChangeArrowheads="1"/>
            </p:cNvSpPr>
            <p:nvPr/>
          </p:nvSpPr>
          <p:spPr bwMode="auto">
            <a:xfrm>
              <a:off x="2064" y="1824"/>
              <a:ext cx="432" cy="336"/>
            </a:xfrm>
            <a:prstGeom prst="diamond">
              <a:avLst/>
            </a:prstGeom>
            <a:solidFill>
              <a:schemeClr val="accent1">
                <a:lumMod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k</a:t>
              </a:r>
            </a:p>
          </p:txBody>
        </p:sp>
        <p:sp>
          <p:nvSpPr>
            <p:cNvPr id="46" name="AutoShape 11">
              <a:extLst>
                <a:ext uri="{FF2B5EF4-FFF2-40B4-BE49-F238E27FC236}">
                  <a16:creationId xmlns:a16="http://schemas.microsoft.com/office/drawing/2014/main" id="{EF1AF1E3-CB80-45A2-9D57-64861D1FDE6E}"/>
                </a:ext>
              </a:extLst>
            </p:cNvPr>
            <p:cNvSpPr>
              <a:spLocks noChangeArrowheads="1"/>
            </p:cNvSpPr>
            <p:nvPr/>
          </p:nvSpPr>
          <p:spPr bwMode="auto">
            <a:xfrm>
              <a:off x="2496" y="1824"/>
              <a:ext cx="480" cy="336"/>
            </a:xfrm>
            <a:prstGeom prst="parallelogram">
              <a:avLst>
                <a:gd name="adj" fmla="val 3571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47" name="AutoShape 12">
              <a:extLst>
                <a:ext uri="{FF2B5EF4-FFF2-40B4-BE49-F238E27FC236}">
                  <a16:creationId xmlns:a16="http://schemas.microsoft.com/office/drawing/2014/main" id="{A5F2733C-D921-4757-BED9-9BCAA1F0841C}"/>
                </a:ext>
              </a:extLst>
            </p:cNvPr>
            <p:cNvSpPr>
              <a:spLocks noChangeArrowheads="1"/>
            </p:cNvSpPr>
            <p:nvPr/>
          </p:nvSpPr>
          <p:spPr bwMode="auto">
            <a:xfrm>
              <a:off x="2832" y="1824"/>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48" name="AutoShape 13">
              <a:extLst>
                <a:ext uri="{FF2B5EF4-FFF2-40B4-BE49-F238E27FC236}">
                  <a16:creationId xmlns:a16="http://schemas.microsoft.com/office/drawing/2014/main" id="{DBFD97E3-C118-4C9D-927E-E515AAE55EBD}"/>
                </a:ext>
              </a:extLst>
            </p:cNvPr>
            <p:cNvSpPr>
              <a:spLocks noChangeArrowheads="1"/>
            </p:cNvSpPr>
            <p:nvPr/>
          </p:nvSpPr>
          <p:spPr bwMode="auto">
            <a:xfrm>
              <a:off x="2880"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49" name="AutoShape 14">
              <a:extLst>
                <a:ext uri="{FF2B5EF4-FFF2-40B4-BE49-F238E27FC236}">
                  <a16:creationId xmlns:a16="http://schemas.microsoft.com/office/drawing/2014/main" id="{CA7B2325-B804-4A17-8178-E8123303C839}"/>
                </a:ext>
              </a:extLst>
            </p:cNvPr>
            <p:cNvSpPr>
              <a:spLocks noChangeArrowheads="1"/>
            </p:cNvSpPr>
            <p:nvPr/>
          </p:nvSpPr>
          <p:spPr bwMode="auto">
            <a:xfrm>
              <a:off x="3264" y="1392"/>
              <a:ext cx="528" cy="336"/>
            </a:xfrm>
            <a:prstGeom prst="parallelogram">
              <a:avLst>
                <a:gd name="adj" fmla="val 3928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v</a:t>
              </a:r>
            </a:p>
          </p:txBody>
        </p:sp>
        <p:sp>
          <p:nvSpPr>
            <p:cNvPr id="50" name="Rectangle 64">
              <a:extLst>
                <a:ext uri="{FF2B5EF4-FFF2-40B4-BE49-F238E27FC236}">
                  <a16:creationId xmlns:a16="http://schemas.microsoft.com/office/drawing/2014/main" id="{04ACE506-F146-4774-A009-F57DE6A666CF}"/>
                </a:ext>
              </a:extLst>
            </p:cNvPr>
            <p:cNvSpPr>
              <a:spLocks noChangeArrowheads="1"/>
            </p:cNvSpPr>
            <p:nvPr/>
          </p:nvSpPr>
          <p:spPr bwMode="auto">
            <a:xfrm>
              <a:off x="2160" y="1008"/>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dirty="0">
                  <a:solidFill>
                    <a:srgbClr val="008000"/>
                  </a:solidFill>
                  <a:latin typeface="Arial" pitchFamily="34" charset="0"/>
                  <a:cs typeface="Arial" pitchFamily="34" charset="0"/>
                </a:rPr>
                <a:t>Key-value groups</a:t>
              </a:r>
            </a:p>
          </p:txBody>
        </p:sp>
      </p:grpSp>
      <p:sp>
        <p:nvSpPr>
          <p:cNvPr id="51" name="Rectangle 65">
            <a:extLst>
              <a:ext uri="{FF2B5EF4-FFF2-40B4-BE49-F238E27FC236}">
                <a16:creationId xmlns:a16="http://schemas.microsoft.com/office/drawing/2014/main" id="{04E09C88-4C6C-400A-92F1-BAFACB232470}"/>
              </a:ext>
            </a:extLst>
          </p:cNvPr>
          <p:cNvSpPr>
            <a:spLocks noChangeArrowheads="1"/>
          </p:cNvSpPr>
          <p:nvPr/>
        </p:nvSpPr>
        <p:spPr bwMode="auto">
          <a:xfrm>
            <a:off x="6705600" y="16764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dirty="0">
                <a:solidFill>
                  <a:srgbClr val="008000"/>
                </a:solidFill>
                <a:latin typeface="Arial" pitchFamily="34" charset="0"/>
                <a:cs typeface="Arial" pitchFamily="34" charset="0"/>
              </a:rPr>
              <a:t>Output </a:t>
            </a:r>
          </a:p>
          <a:p>
            <a:r>
              <a:rPr lang="en-US" b="1" dirty="0">
                <a:solidFill>
                  <a:srgbClr val="008000"/>
                </a:solidFill>
                <a:latin typeface="Arial" pitchFamily="34" charset="0"/>
                <a:cs typeface="Arial" pitchFamily="34" charset="0"/>
              </a:rPr>
              <a:t>key-value pairs</a:t>
            </a:r>
          </a:p>
        </p:txBody>
      </p:sp>
    </p:spTree>
    <p:extLst>
      <p:ext uri="{BB962C8B-B14F-4D97-AF65-F5344CB8AC3E}">
        <p14:creationId xmlns:p14="http://schemas.microsoft.com/office/powerpoint/2010/main" val="267575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822F1C-0EDF-4160-8F76-7F03A5E3AD4A}"/>
              </a:ext>
            </a:extLst>
          </p:cNvPr>
          <p:cNvSpPr/>
          <p:nvPr/>
        </p:nvSpPr>
        <p:spPr>
          <a:xfrm>
            <a:off x="0" y="506896"/>
            <a:ext cx="91440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3200" dirty="0">
                <a:solidFill>
                  <a:schemeClr val="bg1"/>
                </a:solidFill>
              </a:rPr>
              <a:t>Map-Reduce: A diagram</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32</a:t>
            </a:fld>
            <a:endParaRPr lang="en-US"/>
          </a:p>
        </p:txBody>
      </p:sp>
      <p:pic>
        <p:nvPicPr>
          <p:cNvPr id="4" name="Picture 6" descr="index-auto-0007-0001"/>
          <p:cNvPicPr>
            <a:picLocks noChangeAspect="1" noChangeArrowheads="1"/>
          </p:cNvPicPr>
          <p:nvPr/>
        </p:nvPicPr>
        <p:blipFill>
          <a:blip r:embed="rId2" cstate="print"/>
          <a:srcRect/>
          <a:stretch>
            <a:fillRect/>
          </a:stretch>
        </p:blipFill>
        <p:spPr bwMode="auto">
          <a:xfrm>
            <a:off x="918210" y="1219200"/>
            <a:ext cx="7844790" cy="5410200"/>
          </a:xfrm>
          <a:prstGeom prst="rect">
            <a:avLst/>
          </a:prstGeom>
          <a:noFill/>
        </p:spPr>
      </p:pic>
      <p:sp>
        <p:nvSpPr>
          <p:cNvPr id="5" name="TextBox 4"/>
          <p:cNvSpPr txBox="1"/>
          <p:nvPr/>
        </p:nvSpPr>
        <p:spPr>
          <a:xfrm>
            <a:off x="2143046" y="1371600"/>
            <a:ext cx="1576072" cy="369332"/>
          </a:xfrm>
          <a:prstGeom prst="rect">
            <a:avLst/>
          </a:prstGeom>
          <a:noFill/>
        </p:spPr>
        <p:txBody>
          <a:bodyPr wrap="none" rtlCol="0">
            <a:spAutoFit/>
          </a:bodyPr>
          <a:lstStyle/>
          <a:p>
            <a:r>
              <a:rPr lang="en-US" b="1" dirty="0"/>
              <a:t>Big document</a:t>
            </a:r>
          </a:p>
        </p:txBody>
      </p:sp>
      <p:sp>
        <p:nvSpPr>
          <p:cNvPr id="8" name="Rectangle 7"/>
          <p:cNvSpPr/>
          <p:nvPr/>
        </p:nvSpPr>
        <p:spPr>
          <a:xfrm>
            <a:off x="232410" y="1752600"/>
            <a:ext cx="1672590" cy="1143000"/>
          </a:xfrm>
          <a:prstGeom prst="rect">
            <a:avLst/>
          </a:prstGeom>
          <a:ln cmpd="sng"/>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MAP:</a:t>
            </a:r>
          </a:p>
          <a:p>
            <a:pPr algn="ctr"/>
            <a:r>
              <a:rPr lang="en-US" sz="1400" dirty="0"/>
              <a:t>Read input and produces a set of key-value pairs</a:t>
            </a:r>
            <a:endParaRPr lang="en-US" b="1" dirty="0"/>
          </a:p>
        </p:txBody>
      </p:sp>
      <p:sp>
        <p:nvSpPr>
          <p:cNvPr id="9" name="Rectangle 8"/>
          <p:cNvSpPr/>
          <p:nvPr/>
        </p:nvSpPr>
        <p:spPr>
          <a:xfrm>
            <a:off x="232410" y="3429000"/>
            <a:ext cx="1672590" cy="1371600"/>
          </a:xfrm>
          <a:prstGeom prst="rect">
            <a:avLst/>
          </a:prstGeom>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Group by key:</a:t>
            </a:r>
          </a:p>
          <a:p>
            <a:pPr algn="ctr"/>
            <a:r>
              <a:rPr lang="en-US" sz="1400" dirty="0"/>
              <a:t>Collect all pairs with same key</a:t>
            </a:r>
          </a:p>
          <a:p>
            <a:pPr algn="ctr"/>
            <a:r>
              <a:rPr lang="en-US" sz="1200" b="1" dirty="0"/>
              <a:t>(Hash merge, Shuffle, Sort, Partition)</a:t>
            </a:r>
          </a:p>
        </p:txBody>
      </p:sp>
      <p:sp>
        <p:nvSpPr>
          <p:cNvPr id="10" name="Rectangle 9"/>
          <p:cNvSpPr/>
          <p:nvPr/>
        </p:nvSpPr>
        <p:spPr>
          <a:xfrm>
            <a:off x="232410" y="4953000"/>
            <a:ext cx="1672590" cy="1143000"/>
          </a:xfrm>
          <a:prstGeom prst="rect">
            <a:avLst/>
          </a:prstGeom>
          <a:ln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Reduce:</a:t>
            </a:r>
          </a:p>
          <a:p>
            <a:pPr algn="ctr"/>
            <a:r>
              <a:rPr lang="en-US" sz="1400" dirty="0"/>
              <a:t>Collect all values belonging to the key and output</a:t>
            </a:r>
            <a:endParaRPr lang="en-US" b="1" dirty="0"/>
          </a:p>
        </p:txBody>
      </p:sp>
    </p:spTree>
    <p:extLst>
      <p:ext uri="{BB962C8B-B14F-4D97-AF65-F5344CB8AC3E}">
        <p14:creationId xmlns:p14="http://schemas.microsoft.com/office/powerpoint/2010/main" val="2382069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5C03EE-8379-46E7-81AB-4CA233FBD5F5}"/>
              </a:ext>
            </a:extLst>
          </p:cNvPr>
          <p:cNvSpPr/>
          <p:nvPr/>
        </p:nvSpPr>
        <p:spPr>
          <a:xfrm>
            <a:off x="0" y="457200"/>
            <a:ext cx="914400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200" dirty="0">
                <a:solidFill>
                  <a:schemeClr val="bg1"/>
                </a:solidFill>
              </a:rPr>
              <a:t>Map-Reduce: In Parallel</a:t>
            </a:r>
          </a:p>
        </p:txBody>
      </p:sp>
      <p:pic>
        <p:nvPicPr>
          <p:cNvPr id="2050" name="Picture 2" descr="http://labs.google.com/papers/mapreduce-osdi04-slides/index-auto-0008-0001.gif"/>
          <p:cNvPicPr>
            <a:picLocks noChangeAspect="1" noChangeArrowheads="1"/>
          </p:cNvPicPr>
          <p:nvPr/>
        </p:nvPicPr>
        <p:blipFill>
          <a:blip r:embed="rId2" cstate="print"/>
          <a:srcRect/>
          <a:stretch>
            <a:fillRect/>
          </a:stretch>
        </p:blipFill>
        <p:spPr bwMode="auto">
          <a:xfrm>
            <a:off x="1143000" y="1371600"/>
            <a:ext cx="6800850" cy="4705351"/>
          </a:xfrm>
          <a:prstGeom prst="rect">
            <a:avLst/>
          </a:prstGeom>
          <a:noFill/>
        </p:spPr>
      </p:pic>
      <p:sp>
        <p:nvSpPr>
          <p:cNvPr id="6" name="Rectangle 5"/>
          <p:cNvSpPr/>
          <p:nvPr/>
        </p:nvSpPr>
        <p:spPr>
          <a:xfrm>
            <a:off x="685800" y="6179403"/>
            <a:ext cx="7848600" cy="369332"/>
          </a:xfrm>
          <a:prstGeom prst="rect">
            <a:avLst/>
          </a:prstGeom>
        </p:spPr>
        <p:txBody>
          <a:bodyPr wrap="square">
            <a:spAutoFit/>
          </a:bodyPr>
          <a:lstStyle/>
          <a:p>
            <a:pPr lvl="0" algn="ctr"/>
            <a:r>
              <a:rPr lang="en-GB" b="1" dirty="0">
                <a:solidFill>
                  <a:schemeClr val="accent3"/>
                </a:solidFill>
              </a:rPr>
              <a:t>All phases are distributed with many tasks doing the work</a:t>
            </a:r>
          </a:p>
        </p:txBody>
      </p:sp>
    </p:spTree>
    <p:extLst>
      <p:ext uri="{BB962C8B-B14F-4D97-AF65-F5344CB8AC3E}">
        <p14:creationId xmlns:p14="http://schemas.microsoft.com/office/powerpoint/2010/main" val="248115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Example: Word count using Map Reduce </a:t>
            </a:r>
            <a:endParaRPr lang="en-US" sz="2800" kern="1200" dirty="0">
              <a:solidFill>
                <a:schemeClr val="bg1"/>
              </a:solidFill>
              <a:latin typeface="+mj-lt"/>
              <a:ea typeface="+mj-ea"/>
              <a:cs typeface="+mj-cs"/>
            </a:endParaRPr>
          </a:p>
        </p:txBody>
      </p:sp>
      <p:sp>
        <p:nvSpPr>
          <p:cNvPr id="5" name="Rectangle 3">
            <a:extLst>
              <a:ext uri="{FF2B5EF4-FFF2-40B4-BE49-F238E27FC236}">
                <a16:creationId xmlns:a16="http://schemas.microsoft.com/office/drawing/2014/main" id="{0BF3C7DE-FC2B-4312-A89C-C7038F22E50B}"/>
              </a:ext>
            </a:extLst>
          </p:cNvPr>
          <p:cNvSpPr txBox="1">
            <a:spLocks noChangeArrowheads="1"/>
          </p:cNvSpPr>
          <p:nvPr/>
        </p:nvSpPr>
        <p:spPr bwMode="auto">
          <a:xfrm>
            <a:off x="566738" y="1752600"/>
            <a:ext cx="8001000" cy="2057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sz="2000" b="1">
                <a:latin typeface="Courier New" pitchFamily="49" charset="0"/>
                <a:cs typeface="Courier New" pitchFamily="49" charset="0"/>
              </a:rPr>
              <a:t>map(key, value):</a:t>
            </a:r>
          </a:p>
          <a:p>
            <a:pPr>
              <a:buFont typeface="Wingdings" pitchFamily="2" charset="2"/>
              <a:buNone/>
            </a:pPr>
            <a:r>
              <a:rPr lang="en-US" sz="2000">
                <a:latin typeface="Courier New" pitchFamily="49" charset="0"/>
                <a:cs typeface="Courier New" pitchFamily="49" charset="0"/>
              </a:rPr>
              <a:t>// key: document name; value: text of the document</a:t>
            </a:r>
          </a:p>
          <a:p>
            <a:pPr>
              <a:buFont typeface="Wingdings" pitchFamily="2" charset="2"/>
              <a:buNone/>
            </a:pPr>
            <a:r>
              <a:rPr lang="en-US" sz="2000">
                <a:latin typeface="Courier New" pitchFamily="49" charset="0"/>
                <a:cs typeface="Courier New" pitchFamily="49" charset="0"/>
              </a:rPr>
              <a:t>	for each word w in value:</a:t>
            </a:r>
          </a:p>
          <a:p>
            <a:pPr>
              <a:buFont typeface="Wingdings" pitchFamily="2" charset="2"/>
              <a:buNone/>
            </a:pPr>
            <a:r>
              <a:rPr lang="en-US" sz="2000">
                <a:latin typeface="Courier New" pitchFamily="49" charset="0"/>
                <a:cs typeface="Courier New" pitchFamily="49" charset="0"/>
              </a:rPr>
              <a:t>		emit(w, 1)</a:t>
            </a:r>
          </a:p>
          <a:p>
            <a:pPr>
              <a:buFont typeface="Wingdings" pitchFamily="2" charset="2"/>
              <a:buNone/>
            </a:pPr>
            <a:endParaRPr lang="en-US" sz="2000" dirty="0">
              <a:latin typeface="Courier New" pitchFamily="49" charset="0"/>
              <a:cs typeface="Courier New" pitchFamily="49" charset="0"/>
            </a:endParaRPr>
          </a:p>
        </p:txBody>
      </p:sp>
      <p:sp>
        <p:nvSpPr>
          <p:cNvPr id="6" name="Rectangle 4">
            <a:extLst>
              <a:ext uri="{FF2B5EF4-FFF2-40B4-BE49-F238E27FC236}">
                <a16:creationId xmlns:a16="http://schemas.microsoft.com/office/drawing/2014/main" id="{07380752-0996-4B37-998C-4BD556E7F8C3}"/>
              </a:ext>
            </a:extLst>
          </p:cNvPr>
          <p:cNvSpPr>
            <a:spLocks noChangeArrowheads="1"/>
          </p:cNvSpPr>
          <p:nvPr/>
        </p:nvSpPr>
        <p:spPr bwMode="auto">
          <a:xfrm>
            <a:off x="609600" y="3810000"/>
            <a:ext cx="7772400" cy="1938992"/>
          </a:xfrm>
          <a:prstGeom prst="rect">
            <a:avLst/>
          </a:prstGeom>
          <a:noFill/>
          <a:ln w="9525">
            <a:noFill/>
            <a:miter lim="800000"/>
            <a:headEnd/>
            <a:tailEnd/>
          </a:ln>
          <a:effectLst/>
        </p:spPr>
        <p:txBody>
          <a:bodyPr>
            <a:spAutoFit/>
          </a:bodyPr>
          <a:lstStyle/>
          <a:p>
            <a:r>
              <a:rPr lang="en-US" sz="2000" b="1" dirty="0">
                <a:latin typeface="Courier New" pitchFamily="49" charset="0"/>
                <a:cs typeface="Courier New" pitchFamily="49" charset="0"/>
              </a:rPr>
              <a:t>reduce(key, values):</a:t>
            </a:r>
          </a:p>
          <a:p>
            <a:r>
              <a:rPr lang="en-US" sz="2000" dirty="0">
                <a:latin typeface="Courier New" pitchFamily="49" charset="0"/>
                <a:cs typeface="Courier New" pitchFamily="49" charset="0"/>
              </a:rPr>
              <a:t>// key: a word; value: an </a:t>
            </a:r>
            <a:r>
              <a:rPr lang="en-US" sz="2000" dirty="0" err="1">
                <a:latin typeface="Courier New" pitchFamily="49" charset="0"/>
                <a:cs typeface="Courier New" pitchFamily="49" charset="0"/>
              </a:rPr>
              <a:t>iterator</a:t>
            </a:r>
            <a:r>
              <a:rPr lang="en-US" sz="2000" dirty="0">
                <a:latin typeface="Courier New" pitchFamily="49" charset="0"/>
                <a:cs typeface="Courier New" pitchFamily="49" charset="0"/>
              </a:rPr>
              <a:t> over counts</a:t>
            </a:r>
          </a:p>
          <a:p>
            <a:r>
              <a:rPr lang="en-US" sz="2000" dirty="0">
                <a:latin typeface="Courier New" pitchFamily="49" charset="0"/>
                <a:cs typeface="Courier New" pitchFamily="49" charset="0"/>
              </a:rPr>
              <a:t>	result = 0</a:t>
            </a:r>
          </a:p>
          <a:p>
            <a:r>
              <a:rPr lang="en-US" sz="2000" dirty="0">
                <a:latin typeface="Courier New" pitchFamily="49" charset="0"/>
                <a:cs typeface="Courier New" pitchFamily="49" charset="0"/>
              </a:rPr>
              <a:t>	for each count v in values:</a:t>
            </a:r>
          </a:p>
          <a:p>
            <a:r>
              <a:rPr lang="en-US" sz="2000" dirty="0">
                <a:latin typeface="Courier New" pitchFamily="49" charset="0"/>
                <a:cs typeface="Courier New" pitchFamily="49" charset="0"/>
              </a:rPr>
              <a:t>		result += v</a:t>
            </a:r>
          </a:p>
          <a:p>
            <a:r>
              <a:rPr lang="en-US" sz="2000" dirty="0">
                <a:latin typeface="Courier New" pitchFamily="49" charset="0"/>
                <a:cs typeface="Courier New" pitchFamily="49" charset="0"/>
              </a:rPr>
              <a:t>	emit(key, result)</a:t>
            </a:r>
          </a:p>
        </p:txBody>
      </p:sp>
    </p:spTree>
    <p:extLst>
      <p:ext uri="{BB962C8B-B14F-4D97-AF65-F5344CB8AC3E}">
        <p14:creationId xmlns:p14="http://schemas.microsoft.com/office/powerpoint/2010/main" val="25509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Working of Word Count </a:t>
            </a:r>
            <a:endParaRPr lang="en-US" sz="2800" kern="1200" dirty="0">
              <a:solidFill>
                <a:schemeClr val="bg1"/>
              </a:solidFill>
              <a:latin typeface="+mj-lt"/>
              <a:ea typeface="+mj-ea"/>
              <a:cs typeface="+mj-cs"/>
            </a:endParaRPr>
          </a:p>
        </p:txBody>
      </p:sp>
      <p:sp>
        <p:nvSpPr>
          <p:cNvPr id="27" name="Rectangle 26">
            <a:extLst>
              <a:ext uri="{FF2B5EF4-FFF2-40B4-BE49-F238E27FC236}">
                <a16:creationId xmlns:a16="http://schemas.microsoft.com/office/drawing/2014/main" id="{A5E7C684-EFA1-4A2E-8DC7-6B06C1F0D9E9}"/>
              </a:ext>
            </a:extLst>
          </p:cNvPr>
          <p:cNvSpPr/>
          <p:nvPr/>
        </p:nvSpPr>
        <p:spPr>
          <a:xfrm>
            <a:off x="228600" y="3468468"/>
            <a:ext cx="1600200" cy="2627531"/>
          </a:xfrm>
          <a:prstGeom prst="rect">
            <a:avLst/>
          </a:prstGeom>
          <a:solidFill>
            <a:sysClr val="window" lastClr="FFFFFF"/>
          </a:solidFill>
          <a:ln w="48000" cap="flat" cmpd="sng" algn="ctr">
            <a:solidFill>
              <a:sysClr val="windowText" lastClr="000000"/>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Arial Narrow" pitchFamily="34" charset="0"/>
                <a:ea typeface="+mn-ea"/>
                <a:cs typeface="Arial" pitchFamily="34" charset="0"/>
              </a:rPr>
              <a:t>The crew of the space shuttle Endeavor recently returned to Earth as ambassadors, harbingers of a new era of space exploration. Scientists at NASA are saying that the recent assembly of the </a:t>
            </a:r>
            <a:r>
              <a:rPr kumimoji="0" lang="en-US" sz="1100" b="0" i="0" u="none" strike="noStrike" kern="0" cap="none" spc="0" normalizeH="0" baseline="0" noProof="0" dirty="0" err="1">
                <a:ln>
                  <a:noFill/>
                </a:ln>
                <a:solidFill>
                  <a:prstClr val="black"/>
                </a:solidFill>
                <a:effectLst/>
                <a:uLnTx/>
                <a:uFillTx/>
                <a:latin typeface="Arial Narrow" pitchFamily="34" charset="0"/>
                <a:ea typeface="+mn-ea"/>
                <a:cs typeface="Arial" pitchFamily="34" charset="0"/>
              </a:rPr>
              <a:t>Dextre</a:t>
            </a:r>
            <a:r>
              <a:rPr kumimoji="0" lang="en-US" sz="1100" b="0" i="0" u="none" strike="noStrike" kern="0" cap="none" spc="0" normalizeH="0" baseline="0" noProof="0" dirty="0">
                <a:ln>
                  <a:noFill/>
                </a:ln>
                <a:solidFill>
                  <a:prstClr val="black"/>
                </a:solidFill>
                <a:effectLst/>
                <a:uLnTx/>
                <a:uFillTx/>
                <a:latin typeface="Arial Narrow" pitchFamily="34" charset="0"/>
                <a:ea typeface="+mn-ea"/>
                <a:cs typeface="Arial" pitchFamily="34" charset="0"/>
              </a:rPr>
              <a:t> bot is the first step in a long-term space-based man/</a:t>
            </a:r>
            <a:r>
              <a:rPr kumimoji="0" lang="en-US" sz="1100" b="0" i="0" u="none" strike="noStrike" kern="0" cap="none" spc="0" normalizeH="0" baseline="0" noProof="0" dirty="0" err="1">
                <a:ln>
                  <a:noFill/>
                </a:ln>
                <a:solidFill>
                  <a:prstClr val="black"/>
                </a:solidFill>
                <a:effectLst/>
                <a:uLnTx/>
                <a:uFillTx/>
                <a:latin typeface="Arial Narrow" pitchFamily="34" charset="0"/>
                <a:ea typeface="+mn-ea"/>
                <a:cs typeface="Arial" pitchFamily="34" charset="0"/>
              </a:rPr>
              <a:t>mache</a:t>
            </a:r>
            <a:r>
              <a:rPr kumimoji="0" lang="en-US" sz="1100" b="0" i="0" u="none" strike="noStrike" kern="0" cap="none" spc="0" normalizeH="0" baseline="0" noProof="0" dirty="0">
                <a:ln>
                  <a:noFill/>
                </a:ln>
                <a:solidFill>
                  <a:prstClr val="black"/>
                </a:solidFill>
                <a:effectLst/>
                <a:uLnTx/>
                <a:uFillTx/>
                <a:latin typeface="Arial Narrow" pitchFamily="34" charset="0"/>
                <a:ea typeface="+mn-ea"/>
                <a:cs typeface="Arial" pitchFamily="34" charset="0"/>
              </a:rPr>
              <a:t> partnership. '"The work we're doing now -- the robotics we're doing -- is what we're going to need ……………………..</a:t>
            </a:r>
          </a:p>
        </p:txBody>
      </p:sp>
      <p:sp>
        <p:nvSpPr>
          <p:cNvPr id="28" name="TextBox 27">
            <a:extLst>
              <a:ext uri="{FF2B5EF4-FFF2-40B4-BE49-F238E27FC236}">
                <a16:creationId xmlns:a16="http://schemas.microsoft.com/office/drawing/2014/main" id="{6F057B84-4157-4D8D-BFA0-8FB418E30C09}"/>
              </a:ext>
            </a:extLst>
          </p:cNvPr>
          <p:cNvSpPr txBox="1"/>
          <p:nvPr/>
        </p:nvSpPr>
        <p:spPr>
          <a:xfrm>
            <a:off x="304800" y="6107668"/>
            <a:ext cx="1723549" cy="369332"/>
          </a:xfrm>
          <a:prstGeom prst="rect">
            <a:avLst/>
          </a:prstGeom>
          <a:noFill/>
        </p:spPr>
        <p:txBody>
          <a:bodyPr wrap="none" rtlCol="0">
            <a:spAutoFit/>
          </a:bodyPr>
          <a:lstStyle/>
          <a:p>
            <a:pPr fontAlgn="auto">
              <a:spcBef>
                <a:spcPts val="0"/>
              </a:spcBef>
              <a:spcAft>
                <a:spcPts val="0"/>
              </a:spcAft>
            </a:pPr>
            <a:r>
              <a:rPr lang="en-US" b="1" dirty="0">
                <a:solidFill>
                  <a:srgbClr val="008000"/>
                </a:solidFill>
                <a:latin typeface="Arial" pitchFamily="34" charset="0"/>
                <a:cs typeface="Arial" pitchFamily="34" charset="0"/>
              </a:rPr>
              <a:t>Big document</a:t>
            </a:r>
          </a:p>
        </p:txBody>
      </p:sp>
      <p:sp>
        <p:nvSpPr>
          <p:cNvPr id="29" name="Rectangle 28">
            <a:extLst>
              <a:ext uri="{FF2B5EF4-FFF2-40B4-BE49-F238E27FC236}">
                <a16:creationId xmlns:a16="http://schemas.microsoft.com/office/drawing/2014/main" id="{EE649F4E-6145-42C8-B1BC-9F22DC6255EC}"/>
              </a:ext>
            </a:extLst>
          </p:cNvPr>
          <p:cNvSpPr/>
          <p:nvPr/>
        </p:nvSpPr>
        <p:spPr>
          <a:xfrm>
            <a:off x="2178804" y="3468469"/>
            <a:ext cx="1600200" cy="2590800"/>
          </a:xfrm>
          <a:prstGeom prst="rect">
            <a:avLst/>
          </a:prstGeom>
          <a:solidFill>
            <a:srgbClr val="60B5CC"/>
          </a:solidFill>
          <a:ln w="48000" cap="flat" cmpd="sng" algn="ctr">
            <a:solidFill>
              <a:srgbClr val="60B5C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(crew,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(of,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(space,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(shuttle,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(Endeavor,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(recently,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a:t>
            </a:r>
          </a:p>
        </p:txBody>
      </p:sp>
      <p:sp>
        <p:nvSpPr>
          <p:cNvPr id="30" name="Rectangle 29">
            <a:extLst>
              <a:ext uri="{FF2B5EF4-FFF2-40B4-BE49-F238E27FC236}">
                <a16:creationId xmlns:a16="http://schemas.microsoft.com/office/drawing/2014/main" id="{3B97F2E3-A100-444C-9154-98BD20853879}"/>
              </a:ext>
            </a:extLst>
          </p:cNvPr>
          <p:cNvSpPr/>
          <p:nvPr/>
        </p:nvSpPr>
        <p:spPr>
          <a:xfrm>
            <a:off x="4160004" y="3468469"/>
            <a:ext cx="1600200" cy="2590800"/>
          </a:xfrm>
          <a:prstGeom prst="rect">
            <a:avLst/>
          </a:prstGeom>
          <a:solidFill>
            <a:srgbClr val="F0AD00"/>
          </a:solidFill>
          <a:ln w="48000" cap="flat" cmpd="sng" algn="ctr">
            <a:solidFill>
              <a:srgbClr val="F0AD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(crew,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(crew,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(space,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(shuttle,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(recently,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a:t>
            </a:r>
          </a:p>
        </p:txBody>
      </p:sp>
      <p:sp>
        <p:nvSpPr>
          <p:cNvPr id="32" name="Rectangle 31">
            <a:extLst>
              <a:ext uri="{FF2B5EF4-FFF2-40B4-BE49-F238E27FC236}">
                <a16:creationId xmlns:a16="http://schemas.microsoft.com/office/drawing/2014/main" id="{D93EEE7E-50FD-40CB-A3BB-5441984506CA}"/>
              </a:ext>
            </a:extLst>
          </p:cNvPr>
          <p:cNvSpPr/>
          <p:nvPr/>
        </p:nvSpPr>
        <p:spPr>
          <a:xfrm>
            <a:off x="6141204" y="3468469"/>
            <a:ext cx="1600200" cy="2590800"/>
          </a:xfrm>
          <a:prstGeom prst="rect">
            <a:avLst/>
          </a:prstGeom>
          <a:solidFill>
            <a:srgbClr val="6BB76D"/>
          </a:solidFill>
          <a:ln w="48000" cap="flat" cmpd="sng" algn="ctr">
            <a:solidFill>
              <a:srgbClr val="6BB76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(crew,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(space,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(the,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(shuttle,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(recently,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a:ea typeface="+mn-ea"/>
                <a:cs typeface="+mn-cs"/>
              </a:rPr>
              <a:t>…</a:t>
            </a:r>
          </a:p>
        </p:txBody>
      </p:sp>
      <p:sp>
        <p:nvSpPr>
          <p:cNvPr id="33" name="Rectangle 32">
            <a:extLst>
              <a:ext uri="{FF2B5EF4-FFF2-40B4-BE49-F238E27FC236}">
                <a16:creationId xmlns:a16="http://schemas.microsoft.com/office/drawing/2014/main" id="{F1D446DA-3B01-4290-B26D-7ECD0EF82994}"/>
              </a:ext>
            </a:extLst>
          </p:cNvPr>
          <p:cNvSpPr/>
          <p:nvPr/>
        </p:nvSpPr>
        <p:spPr>
          <a:xfrm>
            <a:off x="2178804" y="2057400"/>
            <a:ext cx="1600200" cy="1143000"/>
          </a:xfrm>
          <a:prstGeom prst="rect">
            <a:avLst/>
          </a:prstGeom>
          <a:solidFill>
            <a:srgbClr val="60B5CC"/>
          </a:solidFill>
          <a:ln w="48000" cap="flat" cmpd="sng" algn="ctr">
            <a:solidFill>
              <a:srgbClr val="60B5C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rbel"/>
                <a:ea typeface="+mn-ea"/>
                <a:cs typeface="+mn-cs"/>
              </a:rPr>
              <a:t>MAP: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rbel"/>
                <a:ea typeface="+mn-ea"/>
                <a:cs typeface="+mn-cs"/>
              </a:rPr>
              <a:t>Read input and produces a set of key-value pairs</a:t>
            </a:r>
            <a:endParaRPr kumimoji="0" lang="en-US" sz="1800" b="1" i="0" u="none" strike="noStrike" kern="0" cap="none" spc="0" normalizeH="0" baseline="0" noProof="0" dirty="0">
              <a:ln>
                <a:noFill/>
              </a:ln>
              <a:solidFill>
                <a:prstClr val="white"/>
              </a:solidFill>
              <a:effectLst/>
              <a:uLnTx/>
              <a:uFillTx/>
              <a:latin typeface="Corbel"/>
              <a:ea typeface="+mn-ea"/>
              <a:cs typeface="+mn-cs"/>
            </a:endParaRPr>
          </a:p>
        </p:txBody>
      </p:sp>
      <p:sp>
        <p:nvSpPr>
          <p:cNvPr id="34" name="Rectangle 33">
            <a:extLst>
              <a:ext uri="{FF2B5EF4-FFF2-40B4-BE49-F238E27FC236}">
                <a16:creationId xmlns:a16="http://schemas.microsoft.com/office/drawing/2014/main" id="{25E02750-7F4B-4A06-B5A0-391ADC4CF70A}"/>
              </a:ext>
            </a:extLst>
          </p:cNvPr>
          <p:cNvSpPr/>
          <p:nvPr/>
        </p:nvSpPr>
        <p:spPr>
          <a:xfrm>
            <a:off x="4160004" y="2057400"/>
            <a:ext cx="1600200" cy="1143000"/>
          </a:xfrm>
          <a:prstGeom prst="rect">
            <a:avLst/>
          </a:prstGeom>
          <a:solidFill>
            <a:srgbClr val="F0AD00"/>
          </a:solidFill>
          <a:ln w="48000" cap="flat" cmpd="sng" algn="ctr">
            <a:solidFill>
              <a:srgbClr val="F0AD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rbel"/>
                <a:ea typeface="+mn-ea"/>
                <a:cs typeface="+mn-cs"/>
              </a:rPr>
              <a:t>Group by key: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rbel"/>
                <a:ea typeface="+mn-ea"/>
                <a:cs typeface="+mn-cs"/>
              </a:rPr>
              <a:t>Collect all pairs with same key</a:t>
            </a:r>
            <a:endParaRPr kumimoji="0" lang="en-US" sz="1800" b="1" i="0" u="none" strike="noStrike" kern="0" cap="none" spc="0" normalizeH="0" baseline="0" noProof="0" dirty="0">
              <a:ln>
                <a:noFill/>
              </a:ln>
              <a:solidFill>
                <a:prstClr val="white"/>
              </a:solidFill>
              <a:effectLst/>
              <a:uLnTx/>
              <a:uFillTx/>
              <a:latin typeface="Corbel"/>
              <a:ea typeface="+mn-ea"/>
              <a:cs typeface="+mn-cs"/>
            </a:endParaRPr>
          </a:p>
        </p:txBody>
      </p:sp>
      <p:sp>
        <p:nvSpPr>
          <p:cNvPr id="35" name="Rectangle 34">
            <a:extLst>
              <a:ext uri="{FF2B5EF4-FFF2-40B4-BE49-F238E27FC236}">
                <a16:creationId xmlns:a16="http://schemas.microsoft.com/office/drawing/2014/main" id="{CDD71278-0C69-4E11-9FC8-EA9B227986AD}"/>
              </a:ext>
            </a:extLst>
          </p:cNvPr>
          <p:cNvSpPr/>
          <p:nvPr/>
        </p:nvSpPr>
        <p:spPr>
          <a:xfrm>
            <a:off x="6141204" y="2057400"/>
            <a:ext cx="1600200" cy="1143000"/>
          </a:xfrm>
          <a:prstGeom prst="rect">
            <a:avLst/>
          </a:prstGeom>
          <a:solidFill>
            <a:srgbClr val="6BB76D"/>
          </a:solidFill>
          <a:ln w="48000" cap="flat" cmpd="sng" algn="ctr">
            <a:solidFill>
              <a:srgbClr val="6BB76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rbel"/>
                <a:ea typeface="+mn-ea"/>
                <a:cs typeface="+mn-cs"/>
              </a:rPr>
              <a:t>Reduce: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orbel"/>
                <a:ea typeface="+mn-ea"/>
                <a:cs typeface="+mn-cs"/>
              </a:rPr>
              <a:t>Collect all values belonging to the key and output</a:t>
            </a:r>
            <a:endParaRPr kumimoji="0" lang="en-US" sz="1800" b="1" i="0" u="none" strike="noStrike" kern="0" cap="none" spc="0" normalizeH="0" baseline="0" noProof="0" dirty="0">
              <a:ln>
                <a:noFill/>
              </a:ln>
              <a:solidFill>
                <a:prstClr val="white"/>
              </a:solidFill>
              <a:effectLst/>
              <a:uLnTx/>
              <a:uFillTx/>
              <a:latin typeface="Corbel"/>
              <a:ea typeface="+mn-ea"/>
              <a:cs typeface="+mn-cs"/>
            </a:endParaRPr>
          </a:p>
        </p:txBody>
      </p:sp>
      <p:sp>
        <p:nvSpPr>
          <p:cNvPr id="36" name="TextBox 35">
            <a:extLst>
              <a:ext uri="{FF2B5EF4-FFF2-40B4-BE49-F238E27FC236}">
                <a16:creationId xmlns:a16="http://schemas.microsoft.com/office/drawing/2014/main" id="{3B4CEE3D-AB8E-477A-B0BA-243E7FC81BAD}"/>
              </a:ext>
            </a:extLst>
          </p:cNvPr>
          <p:cNvSpPr txBox="1"/>
          <p:nvPr/>
        </p:nvSpPr>
        <p:spPr>
          <a:xfrm>
            <a:off x="2362200" y="6107668"/>
            <a:ext cx="1424301" cy="369332"/>
          </a:xfrm>
          <a:prstGeom prst="rect">
            <a:avLst/>
          </a:prstGeom>
          <a:noFill/>
        </p:spPr>
        <p:txBody>
          <a:bodyPr wrap="none" rtlCol="0">
            <a:spAutoFit/>
          </a:bodyPr>
          <a:lstStyle/>
          <a:p>
            <a:pPr fontAlgn="auto">
              <a:spcBef>
                <a:spcPts val="0"/>
              </a:spcBef>
              <a:spcAft>
                <a:spcPts val="0"/>
              </a:spcAft>
            </a:pPr>
            <a:r>
              <a:rPr lang="en-US" b="1" dirty="0">
                <a:solidFill>
                  <a:srgbClr val="008000"/>
                </a:solidFill>
                <a:latin typeface="Arial" pitchFamily="34" charset="0"/>
                <a:cs typeface="Arial" pitchFamily="34" charset="0"/>
              </a:rPr>
              <a:t>(key, value)</a:t>
            </a:r>
          </a:p>
        </p:txBody>
      </p:sp>
      <p:sp>
        <p:nvSpPr>
          <p:cNvPr id="37" name="TextBox 36">
            <a:extLst>
              <a:ext uri="{FF2B5EF4-FFF2-40B4-BE49-F238E27FC236}">
                <a16:creationId xmlns:a16="http://schemas.microsoft.com/office/drawing/2014/main" id="{B1F1831B-E900-478D-BA51-FF1BD516D245}"/>
              </a:ext>
            </a:extLst>
          </p:cNvPr>
          <p:cNvSpPr txBox="1"/>
          <p:nvPr/>
        </p:nvSpPr>
        <p:spPr>
          <a:xfrm>
            <a:off x="2012196" y="1411069"/>
            <a:ext cx="2133600" cy="646331"/>
          </a:xfrm>
          <a:prstGeom prst="rect">
            <a:avLst/>
          </a:prstGeom>
          <a:noFill/>
        </p:spPr>
        <p:txBody>
          <a:bodyPr wrap="square" rtlCol="0">
            <a:spAutoFit/>
          </a:bodyPr>
          <a:lstStyle/>
          <a:p>
            <a:pPr algn="ctr" fontAlgn="auto">
              <a:spcBef>
                <a:spcPts val="0"/>
              </a:spcBef>
              <a:spcAft>
                <a:spcPts val="0"/>
              </a:spcAft>
            </a:pPr>
            <a:r>
              <a:rPr lang="en-US" b="1" dirty="0">
                <a:solidFill>
                  <a:prstClr val="black"/>
                </a:solidFill>
                <a:latin typeface="Arial" pitchFamily="34" charset="0"/>
                <a:cs typeface="Arial" pitchFamily="34" charset="0"/>
              </a:rPr>
              <a:t>Provided by the programmer</a:t>
            </a:r>
          </a:p>
        </p:txBody>
      </p:sp>
      <p:sp>
        <p:nvSpPr>
          <p:cNvPr id="38" name="TextBox 37">
            <a:extLst>
              <a:ext uri="{FF2B5EF4-FFF2-40B4-BE49-F238E27FC236}">
                <a16:creationId xmlns:a16="http://schemas.microsoft.com/office/drawing/2014/main" id="{547AF852-FB29-4A4E-B71E-E0E15E0E07EB}"/>
              </a:ext>
            </a:extLst>
          </p:cNvPr>
          <p:cNvSpPr txBox="1"/>
          <p:nvPr/>
        </p:nvSpPr>
        <p:spPr>
          <a:xfrm>
            <a:off x="6019800" y="1411069"/>
            <a:ext cx="2133600" cy="646331"/>
          </a:xfrm>
          <a:prstGeom prst="rect">
            <a:avLst/>
          </a:prstGeom>
          <a:noFill/>
        </p:spPr>
        <p:txBody>
          <a:bodyPr wrap="square" rtlCol="0">
            <a:spAutoFit/>
          </a:bodyPr>
          <a:lstStyle/>
          <a:p>
            <a:pPr algn="ctr" fontAlgn="auto">
              <a:spcBef>
                <a:spcPts val="0"/>
              </a:spcBef>
              <a:spcAft>
                <a:spcPts val="0"/>
              </a:spcAft>
            </a:pPr>
            <a:r>
              <a:rPr lang="en-US" b="1" dirty="0">
                <a:solidFill>
                  <a:prstClr val="black"/>
                </a:solidFill>
                <a:latin typeface="Arial" pitchFamily="34" charset="0"/>
                <a:cs typeface="Arial" pitchFamily="34" charset="0"/>
              </a:rPr>
              <a:t>Provided by the programmer</a:t>
            </a:r>
          </a:p>
        </p:txBody>
      </p:sp>
      <p:sp>
        <p:nvSpPr>
          <p:cNvPr id="39" name="TextBox 38">
            <a:extLst>
              <a:ext uri="{FF2B5EF4-FFF2-40B4-BE49-F238E27FC236}">
                <a16:creationId xmlns:a16="http://schemas.microsoft.com/office/drawing/2014/main" id="{6E271658-2D18-4FC5-AB8B-A64F846375C6}"/>
              </a:ext>
            </a:extLst>
          </p:cNvPr>
          <p:cNvSpPr txBox="1"/>
          <p:nvPr/>
        </p:nvSpPr>
        <p:spPr>
          <a:xfrm>
            <a:off x="6252907" y="6107668"/>
            <a:ext cx="1424301" cy="369332"/>
          </a:xfrm>
          <a:prstGeom prst="rect">
            <a:avLst/>
          </a:prstGeom>
          <a:noFill/>
        </p:spPr>
        <p:txBody>
          <a:bodyPr wrap="none" rtlCol="0">
            <a:spAutoFit/>
          </a:bodyPr>
          <a:lstStyle/>
          <a:p>
            <a:pPr fontAlgn="auto">
              <a:spcBef>
                <a:spcPts val="0"/>
              </a:spcBef>
              <a:spcAft>
                <a:spcPts val="0"/>
              </a:spcAft>
            </a:pPr>
            <a:r>
              <a:rPr lang="en-US" b="1" dirty="0">
                <a:solidFill>
                  <a:srgbClr val="008000"/>
                </a:solidFill>
                <a:latin typeface="Arial" pitchFamily="34" charset="0"/>
                <a:cs typeface="Arial" pitchFamily="34" charset="0"/>
              </a:rPr>
              <a:t>(key, value)</a:t>
            </a:r>
          </a:p>
        </p:txBody>
      </p:sp>
      <p:sp>
        <p:nvSpPr>
          <p:cNvPr id="40" name="TextBox 39">
            <a:extLst>
              <a:ext uri="{FF2B5EF4-FFF2-40B4-BE49-F238E27FC236}">
                <a16:creationId xmlns:a16="http://schemas.microsoft.com/office/drawing/2014/main" id="{F3EF5CF4-6320-4661-87BE-F59AF794F101}"/>
              </a:ext>
            </a:extLst>
          </p:cNvPr>
          <p:cNvSpPr txBox="1"/>
          <p:nvPr/>
        </p:nvSpPr>
        <p:spPr>
          <a:xfrm>
            <a:off x="4343400" y="6107668"/>
            <a:ext cx="1424301" cy="369332"/>
          </a:xfrm>
          <a:prstGeom prst="rect">
            <a:avLst/>
          </a:prstGeom>
          <a:noFill/>
        </p:spPr>
        <p:txBody>
          <a:bodyPr wrap="none" rtlCol="0">
            <a:spAutoFit/>
          </a:bodyPr>
          <a:lstStyle/>
          <a:p>
            <a:pPr fontAlgn="auto">
              <a:spcBef>
                <a:spcPts val="0"/>
              </a:spcBef>
              <a:spcAft>
                <a:spcPts val="0"/>
              </a:spcAft>
            </a:pPr>
            <a:r>
              <a:rPr lang="en-US" b="1" dirty="0">
                <a:solidFill>
                  <a:srgbClr val="008000"/>
                </a:solidFill>
                <a:latin typeface="Arial" pitchFamily="34" charset="0"/>
                <a:cs typeface="Arial" pitchFamily="34" charset="0"/>
              </a:rPr>
              <a:t>(key, value)</a:t>
            </a:r>
          </a:p>
        </p:txBody>
      </p:sp>
      <p:grpSp>
        <p:nvGrpSpPr>
          <p:cNvPr id="41" name="Group 68">
            <a:extLst>
              <a:ext uri="{FF2B5EF4-FFF2-40B4-BE49-F238E27FC236}">
                <a16:creationId xmlns:a16="http://schemas.microsoft.com/office/drawing/2014/main" id="{39C4A730-73FB-42CF-A291-7CDCB76E275A}"/>
              </a:ext>
            </a:extLst>
          </p:cNvPr>
          <p:cNvGrpSpPr/>
          <p:nvPr/>
        </p:nvGrpSpPr>
        <p:grpSpPr>
          <a:xfrm>
            <a:off x="8001000" y="3200400"/>
            <a:ext cx="762000" cy="3200400"/>
            <a:chOff x="8001000" y="1752600"/>
            <a:chExt cx="762000" cy="3200400"/>
          </a:xfrm>
        </p:grpSpPr>
        <p:sp>
          <p:nvSpPr>
            <p:cNvPr id="42" name="TextBox 41">
              <a:extLst>
                <a:ext uri="{FF2B5EF4-FFF2-40B4-BE49-F238E27FC236}">
                  <a16:creationId xmlns:a16="http://schemas.microsoft.com/office/drawing/2014/main" id="{2A6F5AF6-5051-40F9-BE55-5BC01605C596}"/>
                </a:ext>
              </a:extLst>
            </p:cNvPr>
            <p:cNvSpPr txBox="1"/>
            <p:nvPr/>
          </p:nvSpPr>
          <p:spPr>
            <a:xfrm rot="16200000">
              <a:off x="7070789" y="2911411"/>
              <a:ext cx="2686954" cy="369332"/>
            </a:xfrm>
            <a:prstGeom prst="rect">
              <a:avLst/>
            </a:prstGeom>
            <a:noFill/>
            <a:ln cmpd="sng">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orbel"/>
                  <a:cs typeface="+mn-cs"/>
                </a:rPr>
                <a:t>Sequentially read the data</a:t>
              </a:r>
            </a:p>
          </p:txBody>
        </p:sp>
        <p:sp>
          <p:nvSpPr>
            <p:cNvPr id="43" name="Down Arrow 66">
              <a:extLst>
                <a:ext uri="{FF2B5EF4-FFF2-40B4-BE49-F238E27FC236}">
                  <a16:creationId xmlns:a16="http://schemas.microsoft.com/office/drawing/2014/main" id="{5F3E595E-BD8B-45DF-8569-8ADBC2F47731}"/>
                </a:ext>
              </a:extLst>
            </p:cNvPr>
            <p:cNvSpPr/>
            <p:nvPr/>
          </p:nvSpPr>
          <p:spPr>
            <a:xfrm>
              <a:off x="8001000" y="1752600"/>
              <a:ext cx="762000" cy="3200400"/>
            </a:xfrm>
            <a:prstGeom prst="downArrow">
              <a:avLst/>
            </a:prstGeom>
            <a:solidFill>
              <a:srgbClr val="E66C7D"/>
            </a:solidFill>
            <a:ln w="48000" cap="flat" cmpd="sng" algn="ctr">
              <a:solidFill>
                <a:srgbClr val="E66C7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orbel"/>
                <a:ea typeface="+mn-ea"/>
                <a:cs typeface="+mn-cs"/>
              </a:endParaRPr>
            </a:p>
          </p:txBody>
        </p:sp>
        <p:sp>
          <p:nvSpPr>
            <p:cNvPr id="44" name="TextBox 43">
              <a:extLst>
                <a:ext uri="{FF2B5EF4-FFF2-40B4-BE49-F238E27FC236}">
                  <a16:creationId xmlns:a16="http://schemas.microsoft.com/office/drawing/2014/main" id="{7F0E8B96-2EF5-46DC-ADB9-B21E2636D9D6}"/>
                </a:ext>
              </a:extLst>
            </p:cNvPr>
            <p:cNvSpPr txBox="1"/>
            <p:nvPr/>
          </p:nvSpPr>
          <p:spPr>
            <a:xfrm rot="16200000">
              <a:off x="7119681" y="3059689"/>
              <a:ext cx="2542684" cy="369332"/>
            </a:xfrm>
            <a:prstGeom prst="rect">
              <a:avLst/>
            </a:prstGeom>
            <a:noFill/>
            <a:ln cmpd="sng">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orbel"/>
                  <a:cs typeface="+mn-cs"/>
                </a:rPr>
                <a:t>Only  </a:t>
              </a:r>
              <a:r>
                <a:rPr kumimoji="0" lang="en-US" sz="1800" b="0" i="0" u="none" strike="noStrike" kern="0" cap="none" spc="0" normalizeH="0" baseline="0" noProof="0" dirty="0">
                  <a:ln>
                    <a:noFill/>
                  </a:ln>
                  <a:solidFill>
                    <a:prstClr val="white"/>
                  </a:solidFill>
                  <a:effectLst/>
                  <a:uLnTx/>
                  <a:uFillTx/>
                  <a:latin typeface="Corbel"/>
                  <a:cs typeface="+mn-cs"/>
                </a:rPr>
                <a:t>  sequential    reads</a:t>
              </a:r>
            </a:p>
          </p:txBody>
        </p:sp>
      </p:grpSp>
      <p:grpSp>
        <p:nvGrpSpPr>
          <p:cNvPr id="50" name="Group 84">
            <a:extLst>
              <a:ext uri="{FF2B5EF4-FFF2-40B4-BE49-F238E27FC236}">
                <a16:creationId xmlns:a16="http://schemas.microsoft.com/office/drawing/2014/main" id="{AE18838B-9ECA-4F2F-8195-9140AD42E0BF}"/>
              </a:ext>
            </a:extLst>
          </p:cNvPr>
          <p:cNvGrpSpPr/>
          <p:nvPr/>
        </p:nvGrpSpPr>
        <p:grpSpPr>
          <a:xfrm>
            <a:off x="152400" y="3886200"/>
            <a:ext cx="1707335" cy="1299881"/>
            <a:chOff x="179559" y="4370559"/>
            <a:chExt cx="1707335" cy="1104600"/>
          </a:xfrm>
        </p:grpSpPr>
        <p:cxnSp>
          <p:nvCxnSpPr>
            <p:cNvPr id="51" name="Straight Connector 50">
              <a:extLst>
                <a:ext uri="{FF2B5EF4-FFF2-40B4-BE49-F238E27FC236}">
                  <a16:creationId xmlns:a16="http://schemas.microsoft.com/office/drawing/2014/main" id="{848FB6D1-5FAD-4E3C-A448-E211EEE46BD6}"/>
                </a:ext>
              </a:extLst>
            </p:cNvPr>
            <p:cNvCxnSpPr/>
            <p:nvPr/>
          </p:nvCxnSpPr>
          <p:spPr>
            <a:xfrm>
              <a:off x="179559" y="547357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52" name="Straight Connector 51">
              <a:extLst>
                <a:ext uri="{FF2B5EF4-FFF2-40B4-BE49-F238E27FC236}">
                  <a16:creationId xmlns:a16="http://schemas.microsoft.com/office/drawing/2014/main" id="{7D8F1C6A-CDB4-4A2B-9474-B94274840F44}"/>
                </a:ext>
              </a:extLst>
            </p:cNvPr>
            <p:cNvCxnSpPr/>
            <p:nvPr/>
          </p:nvCxnSpPr>
          <p:spPr>
            <a:xfrm>
              <a:off x="210494" y="491628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53" name="Straight Connector 52">
              <a:extLst>
                <a:ext uri="{FF2B5EF4-FFF2-40B4-BE49-F238E27FC236}">
                  <a16:creationId xmlns:a16="http://schemas.microsoft.com/office/drawing/2014/main" id="{1E76FF4F-1359-4233-B81B-38834C871942}"/>
                </a:ext>
              </a:extLst>
            </p:cNvPr>
            <p:cNvCxnSpPr/>
            <p:nvPr/>
          </p:nvCxnSpPr>
          <p:spPr>
            <a:xfrm>
              <a:off x="210494" y="4370559"/>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54" name="Group 76">
            <a:extLst>
              <a:ext uri="{FF2B5EF4-FFF2-40B4-BE49-F238E27FC236}">
                <a16:creationId xmlns:a16="http://schemas.microsoft.com/office/drawing/2014/main" id="{729F8EEA-BEBF-46F2-8B92-FB2BD273E73B}"/>
              </a:ext>
            </a:extLst>
          </p:cNvPr>
          <p:cNvGrpSpPr/>
          <p:nvPr/>
        </p:nvGrpSpPr>
        <p:grpSpPr>
          <a:xfrm>
            <a:off x="2102665" y="4056286"/>
            <a:ext cx="1707335" cy="1104600"/>
            <a:chOff x="179559" y="4370559"/>
            <a:chExt cx="1707335" cy="1104600"/>
          </a:xfrm>
        </p:grpSpPr>
        <p:cxnSp>
          <p:nvCxnSpPr>
            <p:cNvPr id="55" name="Straight Connector 54">
              <a:extLst>
                <a:ext uri="{FF2B5EF4-FFF2-40B4-BE49-F238E27FC236}">
                  <a16:creationId xmlns:a16="http://schemas.microsoft.com/office/drawing/2014/main" id="{A8CFC67A-5435-4960-9A7E-DA938DB6DD03}"/>
                </a:ext>
              </a:extLst>
            </p:cNvPr>
            <p:cNvCxnSpPr/>
            <p:nvPr/>
          </p:nvCxnSpPr>
          <p:spPr>
            <a:xfrm>
              <a:off x="179559" y="5473571"/>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56" name="Straight Connector 55">
              <a:extLst>
                <a:ext uri="{FF2B5EF4-FFF2-40B4-BE49-F238E27FC236}">
                  <a16:creationId xmlns:a16="http://schemas.microsoft.com/office/drawing/2014/main" id="{12859054-7050-4E6F-858B-C008432A3598}"/>
                </a:ext>
              </a:extLst>
            </p:cNvPr>
            <p:cNvCxnSpPr/>
            <p:nvPr/>
          </p:nvCxnSpPr>
          <p:spPr>
            <a:xfrm>
              <a:off x="210494" y="4938583"/>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cxnSp>
          <p:nvCxnSpPr>
            <p:cNvPr id="57" name="Straight Connector 56">
              <a:extLst>
                <a:ext uri="{FF2B5EF4-FFF2-40B4-BE49-F238E27FC236}">
                  <a16:creationId xmlns:a16="http://schemas.microsoft.com/office/drawing/2014/main" id="{38EF6B21-3049-4FD3-84AB-E5A2230E2CB4}"/>
                </a:ext>
              </a:extLst>
            </p:cNvPr>
            <p:cNvCxnSpPr/>
            <p:nvPr/>
          </p:nvCxnSpPr>
          <p:spPr>
            <a:xfrm>
              <a:off x="210494" y="4370559"/>
              <a:ext cx="1676400" cy="1588"/>
            </a:xfrm>
            <a:prstGeom prst="line">
              <a:avLst/>
            </a:prstGeom>
            <a:ln cmpd="sng"/>
          </p:spPr>
          <p:style>
            <a:lnRef idx="3">
              <a:schemeClr val="accent6"/>
            </a:lnRef>
            <a:fillRef idx="0">
              <a:schemeClr val="accent6"/>
            </a:fillRef>
            <a:effectRef idx="2">
              <a:schemeClr val="accent6"/>
            </a:effectRef>
            <a:fontRef idx="minor">
              <a:schemeClr val="tx1"/>
            </a:fontRef>
          </p:style>
        </p:cxnSp>
      </p:grpSp>
      <p:grpSp>
        <p:nvGrpSpPr>
          <p:cNvPr id="58" name="Group 97">
            <a:extLst>
              <a:ext uri="{FF2B5EF4-FFF2-40B4-BE49-F238E27FC236}">
                <a16:creationId xmlns:a16="http://schemas.microsoft.com/office/drawing/2014/main" id="{3CF6ADB0-A8B7-4182-96F1-8F7DE2301E2F}"/>
              </a:ext>
            </a:extLst>
          </p:cNvPr>
          <p:cNvGrpSpPr/>
          <p:nvPr/>
        </p:nvGrpSpPr>
        <p:grpSpPr>
          <a:xfrm>
            <a:off x="3810000" y="3886200"/>
            <a:ext cx="228600" cy="1600200"/>
            <a:chOff x="3810000" y="4114800"/>
            <a:chExt cx="228600" cy="1600200"/>
          </a:xfrm>
        </p:grpSpPr>
        <p:cxnSp>
          <p:nvCxnSpPr>
            <p:cNvPr id="59" name="Straight Connector 58">
              <a:extLst>
                <a:ext uri="{FF2B5EF4-FFF2-40B4-BE49-F238E27FC236}">
                  <a16:creationId xmlns:a16="http://schemas.microsoft.com/office/drawing/2014/main" id="{5B4736D4-0D25-475A-8827-B3698CA8CD21}"/>
                </a:ext>
              </a:extLst>
            </p:cNvPr>
            <p:cNvCxnSpPr/>
            <p:nvPr/>
          </p:nvCxnSpPr>
          <p:spPr>
            <a:xfrm rot="16200000" flipH="1">
              <a:off x="3619500" y="4381500"/>
              <a:ext cx="6858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0BEAAF2-AF16-4ED3-AA9F-CAF8F49C7CA4}"/>
                </a:ext>
              </a:extLst>
            </p:cNvPr>
            <p:cNvCxnSpPr/>
            <p:nvPr/>
          </p:nvCxnSpPr>
          <p:spPr>
            <a:xfrm rot="5400000" flipH="1" flipV="1">
              <a:off x="3505200" y="5181600"/>
              <a:ext cx="914400" cy="152400"/>
            </a:xfrm>
            <a:prstGeom prst="line">
              <a:avLst/>
            </a:prstGeom>
            <a:ln cmpd="sng"/>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4BEEF18-FB7A-47E7-9349-9EFC8A8D6C37}"/>
                </a:ext>
              </a:extLst>
            </p:cNvPr>
            <p:cNvCxnSpPr/>
            <p:nvPr/>
          </p:nvCxnSpPr>
          <p:spPr>
            <a:xfrm rot="5400000" flipH="1" flipV="1">
              <a:off x="3657600" y="4953000"/>
              <a:ext cx="533400" cy="228600"/>
            </a:xfrm>
            <a:prstGeom prst="line">
              <a:avLst/>
            </a:prstGeom>
            <a:ln cmpd="sng"/>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D1B19DA-6CE4-437E-BA4C-960F304CF735}"/>
                </a:ext>
              </a:extLst>
            </p:cNvPr>
            <p:cNvCxnSpPr/>
            <p:nvPr/>
          </p:nvCxnSpPr>
          <p:spPr>
            <a:xfrm rot="16200000" flipH="1">
              <a:off x="3733800" y="4495800"/>
              <a:ext cx="381000" cy="228600"/>
            </a:xfrm>
            <a:prstGeom prst="line">
              <a:avLst/>
            </a:prstGeom>
            <a:ln cmpd="sng"/>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4212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4" grpId="0" animBg="1"/>
      <p:bldP spid="35" grpId="0" animBg="1"/>
      <p:bldP spid="36" grpId="0"/>
      <p:bldP spid="37" grpId="0"/>
      <p:bldP spid="38" grpId="0"/>
      <p:bldP spid="39" grpId="0"/>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normAutofit/>
          </a:bodyPr>
          <a:lstStyle/>
          <a:p>
            <a:pPr algn="ctr"/>
            <a:r>
              <a:rPr lang="en-US" sz="3600" dirty="0"/>
              <a:t>Refinement: Combiners</a:t>
            </a:r>
          </a:p>
        </p:txBody>
      </p:sp>
      <p:sp>
        <p:nvSpPr>
          <p:cNvPr id="101379" name="Rectangle 3"/>
          <p:cNvSpPr>
            <a:spLocks noGrp="1" noChangeArrowheads="1"/>
          </p:cNvSpPr>
          <p:nvPr>
            <p:ph type="body" idx="1"/>
          </p:nvPr>
        </p:nvSpPr>
        <p:spPr>
          <a:xfrm>
            <a:off x="457200" y="1295400"/>
            <a:ext cx="8229600" cy="5410200"/>
          </a:xfrm>
        </p:spPr>
        <p:txBody>
          <a:bodyPr>
            <a:normAutofit/>
          </a:bodyPr>
          <a:lstStyle/>
          <a:p>
            <a:pPr>
              <a:lnSpc>
                <a:spcPct val="90000"/>
              </a:lnSpc>
            </a:pPr>
            <a:r>
              <a:rPr lang="en-US" dirty="0"/>
              <a:t>Often a Map task will produce many pairs of the form </a:t>
            </a:r>
            <a:r>
              <a:rPr lang="en-US" i="1" dirty="0"/>
              <a:t>(k,v</a:t>
            </a:r>
            <a:r>
              <a:rPr lang="en-US" i="1" baseline="-25000" dirty="0"/>
              <a:t>1</a:t>
            </a:r>
            <a:r>
              <a:rPr lang="en-US" i="1" dirty="0"/>
              <a:t>), (k,v</a:t>
            </a:r>
            <a:r>
              <a:rPr lang="en-US" i="1" baseline="-25000" dirty="0"/>
              <a:t>2</a:t>
            </a:r>
            <a:r>
              <a:rPr lang="en-US" i="1" dirty="0"/>
              <a:t>), …</a:t>
            </a:r>
            <a:r>
              <a:rPr lang="en-US" dirty="0"/>
              <a:t> for the same key </a:t>
            </a:r>
            <a:r>
              <a:rPr lang="en-US" i="1" dirty="0"/>
              <a:t>k</a:t>
            </a:r>
          </a:p>
          <a:p>
            <a:pPr lvl="1">
              <a:lnSpc>
                <a:spcPct val="90000"/>
              </a:lnSpc>
            </a:pPr>
            <a:r>
              <a:rPr lang="en-US" dirty="0"/>
              <a:t>E.g., popular words in the word count example</a:t>
            </a:r>
          </a:p>
          <a:p>
            <a:pPr>
              <a:lnSpc>
                <a:spcPct val="90000"/>
              </a:lnSpc>
            </a:pPr>
            <a:r>
              <a:rPr lang="en-US" b="1" dirty="0"/>
              <a:t>Can save network time by </a:t>
            </a:r>
            <a:br>
              <a:rPr lang="en-US" b="1" dirty="0"/>
            </a:br>
            <a:r>
              <a:rPr lang="en-US" b="1" dirty="0">
                <a:solidFill>
                  <a:schemeClr val="accent3"/>
                </a:solidFill>
              </a:rPr>
              <a:t>pre-aggregating values in </a:t>
            </a:r>
            <a:br>
              <a:rPr lang="en-US" b="1" dirty="0">
                <a:solidFill>
                  <a:schemeClr val="accent3"/>
                </a:solidFill>
              </a:rPr>
            </a:br>
            <a:r>
              <a:rPr lang="en-US" b="1" dirty="0">
                <a:solidFill>
                  <a:schemeClr val="accent3"/>
                </a:solidFill>
              </a:rPr>
              <a:t>the mapper:</a:t>
            </a:r>
          </a:p>
          <a:p>
            <a:pPr lvl="1">
              <a:lnSpc>
                <a:spcPct val="90000"/>
              </a:lnSpc>
            </a:pPr>
            <a:r>
              <a:rPr lang="en-US" dirty="0">
                <a:latin typeface="Arial" pitchFamily="34" charset="0"/>
                <a:cs typeface="Arial" pitchFamily="34" charset="0"/>
              </a:rPr>
              <a:t>combine(k, list(v</a:t>
            </a:r>
            <a:r>
              <a:rPr lang="en-US" baseline="-25000" dirty="0">
                <a:latin typeface="Arial" pitchFamily="34" charset="0"/>
                <a:cs typeface="Arial" pitchFamily="34" charset="0"/>
              </a:rPr>
              <a:t>1</a:t>
            </a:r>
            <a:r>
              <a:rPr lang="en-US" dirty="0">
                <a:latin typeface="Arial" pitchFamily="34" charset="0"/>
                <a:cs typeface="Arial" pitchFamily="34" charset="0"/>
              </a:rPr>
              <a:t>)) </a:t>
            </a:r>
            <a:r>
              <a:rPr lang="en-US" dirty="0">
                <a:latin typeface="Arial" pitchFamily="34" charset="0"/>
                <a:cs typeface="Arial" pitchFamily="34" charset="0"/>
                <a:sym typeface="Wingdings" pitchFamily="2" charset="2"/>
              </a:rPr>
              <a:t> v</a:t>
            </a:r>
            <a:r>
              <a:rPr lang="en-US" baseline="-25000" dirty="0">
                <a:latin typeface="Arial" pitchFamily="34" charset="0"/>
                <a:cs typeface="Arial" pitchFamily="34" charset="0"/>
                <a:sym typeface="Wingdings" pitchFamily="2" charset="2"/>
              </a:rPr>
              <a:t>2</a:t>
            </a:r>
          </a:p>
          <a:p>
            <a:pPr lvl="1">
              <a:lnSpc>
                <a:spcPct val="90000"/>
              </a:lnSpc>
            </a:pPr>
            <a:r>
              <a:rPr lang="en-US" dirty="0">
                <a:sym typeface="Wingdings" pitchFamily="2" charset="2"/>
              </a:rPr>
              <a:t>Combiner is usually same </a:t>
            </a:r>
            <a:br>
              <a:rPr lang="en-US" dirty="0">
                <a:sym typeface="Wingdings" pitchFamily="2" charset="2"/>
              </a:rPr>
            </a:br>
            <a:r>
              <a:rPr lang="en-US" dirty="0">
                <a:sym typeface="Wingdings" pitchFamily="2" charset="2"/>
              </a:rPr>
              <a:t>as the reduce function</a:t>
            </a:r>
          </a:p>
          <a:p>
            <a:pPr>
              <a:lnSpc>
                <a:spcPct val="90000"/>
              </a:lnSpc>
            </a:pPr>
            <a:r>
              <a:rPr lang="en-US" dirty="0"/>
              <a:t>Works only if reduce </a:t>
            </a:r>
            <a:br>
              <a:rPr lang="en-US" dirty="0"/>
            </a:br>
            <a:r>
              <a:rPr lang="en-US" dirty="0"/>
              <a:t>function is commutative and associative</a:t>
            </a:r>
          </a:p>
        </p:txBody>
      </p:sp>
      <p:pic>
        <p:nvPicPr>
          <p:cNvPr id="10" name="Picture 2" descr="http://labs.google.com/papers/mapreduce-osdi04-slides/index-auto-0008-0001.gif"/>
          <p:cNvPicPr>
            <a:picLocks noChangeAspect="1" noChangeArrowheads="1"/>
          </p:cNvPicPr>
          <p:nvPr/>
        </p:nvPicPr>
        <p:blipFill>
          <a:blip r:embed="rId2" cstate="print"/>
          <a:srcRect/>
          <a:stretch>
            <a:fillRect/>
          </a:stretch>
        </p:blipFill>
        <p:spPr bwMode="auto">
          <a:xfrm>
            <a:off x="5497346" y="3048000"/>
            <a:ext cx="3634462" cy="2514600"/>
          </a:xfrm>
          <a:prstGeom prst="rect">
            <a:avLst/>
          </a:prstGeom>
          <a:noFill/>
        </p:spPr>
      </p:pic>
    </p:spTree>
    <p:extLst>
      <p:ext uri="{BB962C8B-B14F-4D97-AF65-F5344CB8AC3E}">
        <p14:creationId xmlns:p14="http://schemas.microsoft.com/office/powerpoint/2010/main" val="12505674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Refinement: Combiners - Example</a:t>
            </a:r>
            <a:endParaRPr lang="en-US" b="0" dirty="0"/>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0000FF"/>
                </a:solidFill>
              </a:rPr>
              <a:t>Back to our word counting example:</a:t>
            </a:r>
          </a:p>
          <a:p>
            <a:pPr lvl="1"/>
            <a:r>
              <a:rPr lang="en-US" dirty="0"/>
              <a:t>Combiner combines the values of all keys of a single mapper (single machine):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Much less data needs to be copied and shuffled!</a:t>
            </a:r>
          </a:p>
        </p:txBody>
      </p:sp>
      <p:pic>
        <p:nvPicPr>
          <p:cNvPr id="1026" name="Picture 2" descr="http://www.admin-magazine.com/var/ezflow_site/storage/images/media/images/hadoop-f03/47069-1-eng-US/hadoop-F03_refer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36220"/>
            <a:ext cx="6553200" cy="25263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66800" y="3036220"/>
            <a:ext cx="3581400" cy="126319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
        <p:nvSpPr>
          <p:cNvPr id="11" name="Rectangle 10"/>
          <p:cNvSpPr/>
          <p:nvPr/>
        </p:nvSpPr>
        <p:spPr>
          <a:xfrm>
            <a:off x="1066800" y="4287630"/>
            <a:ext cx="3581400" cy="126319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719415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D8E2-7553-4431-9F8A-E9205B730977}"/>
              </a:ext>
            </a:extLst>
          </p:cNvPr>
          <p:cNvSpPr>
            <a:spLocks noGrp="1"/>
          </p:cNvSpPr>
          <p:nvPr>
            <p:ph type="ctrTitle"/>
          </p:nvPr>
        </p:nvSpPr>
        <p:spPr/>
        <p:txBody>
          <a:bodyPr/>
          <a:lstStyle/>
          <a:p>
            <a:r>
              <a:rPr lang="en-US" sz="5400" i="1" dirty="0">
                <a:solidFill>
                  <a:srgbClr val="002060"/>
                </a:solidFill>
                <a:latin typeface="Bookman Old Style" panose="02050604050505020204" pitchFamily="18" charset="0"/>
              </a:rPr>
              <a:t>Quiz Time</a:t>
            </a:r>
            <a:endParaRPr lang="en-US" dirty="0"/>
          </a:p>
        </p:txBody>
      </p:sp>
      <p:sp>
        <p:nvSpPr>
          <p:cNvPr id="3" name="Subtitle 2">
            <a:extLst>
              <a:ext uri="{FF2B5EF4-FFF2-40B4-BE49-F238E27FC236}">
                <a16:creationId xmlns:a16="http://schemas.microsoft.com/office/drawing/2014/main" id="{5FD58EE3-62B9-49A8-8352-8E9DBDC7DA78}"/>
              </a:ext>
            </a:extLst>
          </p:cNvPr>
          <p:cNvSpPr>
            <a:spLocks noGrp="1"/>
          </p:cNvSpPr>
          <p:nvPr>
            <p:ph type="subTitle" idx="1"/>
          </p:nvPr>
        </p:nvSpPr>
        <p:spPr>
          <a:xfrm>
            <a:off x="1219200" y="3886200"/>
            <a:ext cx="7239000" cy="1752600"/>
          </a:xfrm>
        </p:spPr>
        <p:txBody>
          <a:bodyPr/>
          <a:lstStyle/>
          <a:p>
            <a:r>
              <a:rPr lang="en-US" sz="2800" dirty="0">
                <a:hlinkClick r:id="rId2"/>
              </a:rPr>
              <a:t>https://forms.office.com/r/Qx2g003PR2</a:t>
            </a:r>
            <a:r>
              <a:rPr lang="en-US" sz="2800" dirty="0"/>
              <a:t> </a:t>
            </a:r>
          </a:p>
          <a:p>
            <a:r>
              <a:rPr lang="en-US" sz="2800" dirty="0"/>
              <a:t>Link will be active on 30</a:t>
            </a:r>
            <a:r>
              <a:rPr lang="en-US" sz="2800" baseline="30000" dirty="0"/>
              <a:t>th</a:t>
            </a:r>
            <a:r>
              <a:rPr lang="en-US" sz="2800" dirty="0"/>
              <a:t> July 2024 at 9:30 am. Duration for the quiz is 30 mins.</a:t>
            </a:r>
          </a:p>
        </p:txBody>
      </p:sp>
    </p:spTree>
    <p:extLst>
      <p:ext uri="{BB962C8B-B14F-4D97-AF65-F5344CB8AC3E}">
        <p14:creationId xmlns:p14="http://schemas.microsoft.com/office/powerpoint/2010/main" val="1640113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D8E2-7553-4431-9F8A-E9205B730977}"/>
              </a:ext>
            </a:extLst>
          </p:cNvPr>
          <p:cNvSpPr>
            <a:spLocks noGrp="1"/>
          </p:cNvSpPr>
          <p:nvPr>
            <p:ph type="ctrTitle"/>
          </p:nvPr>
        </p:nvSpPr>
        <p:spPr/>
        <p:txBody>
          <a:bodyPr/>
          <a:lstStyle/>
          <a:p>
            <a:r>
              <a:rPr lang="en-US" sz="5400" i="1" dirty="0">
                <a:solidFill>
                  <a:srgbClr val="002060"/>
                </a:solidFill>
                <a:latin typeface="Bookman Old Style" panose="02050604050505020204" pitchFamily="18" charset="0"/>
              </a:rPr>
              <a:t>Thank You</a:t>
            </a:r>
            <a:r>
              <a:rPr lang="en-US" dirty="0"/>
              <a:t> </a:t>
            </a:r>
          </a:p>
        </p:txBody>
      </p:sp>
      <p:sp>
        <p:nvSpPr>
          <p:cNvPr id="3" name="Subtitle 2">
            <a:extLst>
              <a:ext uri="{FF2B5EF4-FFF2-40B4-BE49-F238E27FC236}">
                <a16:creationId xmlns:a16="http://schemas.microsoft.com/office/drawing/2014/main" id="{5FD58EE3-62B9-49A8-8352-8E9DBDC7DA7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9521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p:txBody>
          <a:bodyPr/>
          <a:lstStyle/>
          <a:p>
            <a:r>
              <a:rPr lang="en-US" sz="4000" dirty="0">
                <a:solidFill>
                  <a:srgbClr val="00B050"/>
                </a:solidFill>
                <a:latin typeface="Times New Roman" pitchFamily="18" charset="0"/>
                <a:cs typeface="Times New Roman" pitchFamily="18" charset="0"/>
              </a:rPr>
              <a:t>Why Big Data Mining???</a:t>
            </a:r>
          </a:p>
        </p:txBody>
      </p:sp>
      <p:pic>
        <p:nvPicPr>
          <p:cNvPr id="15364" name="Picture 2"/>
          <p:cNvPicPr>
            <a:picLocks noChangeAspect="1" noChangeArrowheads="1"/>
          </p:cNvPicPr>
          <p:nvPr/>
        </p:nvPicPr>
        <p:blipFill>
          <a:blip r:embed="rId3"/>
          <a:srcRect/>
          <a:stretch>
            <a:fillRect/>
          </a:stretch>
        </p:blipFill>
        <p:spPr bwMode="auto">
          <a:xfrm>
            <a:off x="685800" y="1543050"/>
            <a:ext cx="7848600" cy="4513263"/>
          </a:xfrm>
          <a:prstGeom prst="rect">
            <a:avLst/>
          </a:prstGeom>
          <a:noFill/>
          <a:ln w="9525">
            <a:noFill/>
            <a:miter lim="800000"/>
            <a:headEnd/>
            <a:tailEnd/>
          </a:ln>
        </p:spPr>
      </p:pic>
      <p:sp>
        <p:nvSpPr>
          <p:cNvPr id="15365" name="TextBox 4"/>
          <p:cNvSpPr txBox="1">
            <a:spLocks noChangeArrowheads="1"/>
          </p:cNvSpPr>
          <p:nvPr/>
        </p:nvSpPr>
        <p:spPr bwMode="auto">
          <a:xfrm>
            <a:off x="2362200" y="5257800"/>
            <a:ext cx="1219200" cy="369888"/>
          </a:xfrm>
          <a:prstGeom prst="rect">
            <a:avLst/>
          </a:prstGeom>
          <a:noFill/>
          <a:ln w="9525">
            <a:noFill/>
            <a:miter lim="800000"/>
            <a:headEnd/>
            <a:tailEnd/>
          </a:ln>
        </p:spPr>
        <p:txBody>
          <a:bodyPr>
            <a:spAutoFit/>
          </a:bodyPr>
          <a:lstStyle/>
          <a:p>
            <a:r>
              <a:rPr lang="en-US">
                <a:solidFill>
                  <a:schemeClr val="bg1"/>
                </a:solidFill>
                <a:latin typeface="Calibri" pitchFamily="34" charset="0"/>
              </a:rPr>
              <a:t>Data</a:t>
            </a:r>
          </a:p>
        </p:txBody>
      </p:sp>
      <p:sp>
        <p:nvSpPr>
          <p:cNvPr id="15366" name="TextBox 5"/>
          <p:cNvSpPr txBox="1">
            <a:spLocks noChangeArrowheads="1"/>
          </p:cNvSpPr>
          <p:nvPr/>
        </p:nvSpPr>
        <p:spPr bwMode="auto">
          <a:xfrm>
            <a:off x="2133600" y="4495800"/>
            <a:ext cx="1600200" cy="369888"/>
          </a:xfrm>
          <a:prstGeom prst="rect">
            <a:avLst/>
          </a:prstGeom>
          <a:noFill/>
          <a:ln w="9525">
            <a:noFill/>
            <a:miter lim="800000"/>
            <a:headEnd/>
            <a:tailEnd/>
          </a:ln>
        </p:spPr>
        <p:txBody>
          <a:bodyPr>
            <a:spAutoFit/>
          </a:bodyPr>
          <a:lstStyle/>
          <a:p>
            <a:r>
              <a:rPr lang="en-US">
                <a:solidFill>
                  <a:schemeClr val="bg1"/>
                </a:solidFill>
                <a:latin typeface="Calibri" pitchFamily="34" charset="0"/>
              </a:rPr>
              <a:t>Information</a:t>
            </a:r>
          </a:p>
        </p:txBody>
      </p:sp>
      <p:sp>
        <p:nvSpPr>
          <p:cNvPr id="15367" name="TextBox 6"/>
          <p:cNvSpPr txBox="1">
            <a:spLocks noChangeArrowheads="1"/>
          </p:cNvSpPr>
          <p:nvPr/>
        </p:nvSpPr>
        <p:spPr bwMode="auto">
          <a:xfrm>
            <a:off x="2209800" y="3581400"/>
            <a:ext cx="1600200" cy="369888"/>
          </a:xfrm>
          <a:prstGeom prst="rect">
            <a:avLst/>
          </a:prstGeom>
          <a:noFill/>
          <a:ln w="9525">
            <a:noFill/>
            <a:miter lim="800000"/>
            <a:headEnd/>
            <a:tailEnd/>
          </a:ln>
        </p:spPr>
        <p:txBody>
          <a:bodyPr>
            <a:spAutoFit/>
          </a:bodyPr>
          <a:lstStyle/>
          <a:p>
            <a:r>
              <a:rPr lang="en-US" dirty="0">
                <a:solidFill>
                  <a:schemeClr val="bg1"/>
                </a:solidFill>
                <a:latin typeface="Calibri" pitchFamily="34" charset="0"/>
              </a:rPr>
              <a:t>Knowledge</a:t>
            </a:r>
          </a:p>
        </p:txBody>
      </p:sp>
      <p:sp>
        <p:nvSpPr>
          <p:cNvPr id="15368" name="TextBox 7"/>
          <p:cNvSpPr txBox="1">
            <a:spLocks noChangeArrowheads="1"/>
          </p:cNvSpPr>
          <p:nvPr/>
        </p:nvSpPr>
        <p:spPr bwMode="auto">
          <a:xfrm>
            <a:off x="2362200" y="2743200"/>
            <a:ext cx="1066800" cy="369888"/>
          </a:xfrm>
          <a:prstGeom prst="rect">
            <a:avLst/>
          </a:prstGeom>
          <a:noFill/>
          <a:ln w="9525">
            <a:noFill/>
            <a:miter lim="800000"/>
            <a:headEnd/>
            <a:tailEnd/>
          </a:ln>
        </p:spPr>
        <p:txBody>
          <a:bodyPr>
            <a:spAutoFit/>
          </a:bodyPr>
          <a:lstStyle/>
          <a:p>
            <a:r>
              <a:rPr lang="en-US" dirty="0">
                <a:solidFill>
                  <a:schemeClr val="bg1"/>
                </a:solidFill>
                <a:latin typeface="Calibri" pitchFamily="34" charset="0"/>
              </a:rPr>
              <a:t>Wisdom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33400" y="0"/>
            <a:ext cx="8229600" cy="1143000"/>
          </a:xfrm>
        </p:spPr>
        <p:txBody>
          <a:bodyPr/>
          <a:lstStyle/>
          <a:p>
            <a:r>
              <a:rPr lang="en-US" sz="4000" dirty="0">
                <a:solidFill>
                  <a:srgbClr val="00B050"/>
                </a:solidFill>
              </a:rPr>
              <a:t>Big Data Definition</a:t>
            </a:r>
          </a:p>
        </p:txBody>
      </p:sp>
      <p:sp>
        <p:nvSpPr>
          <p:cNvPr id="3" name="Content Placeholder 2"/>
          <p:cNvSpPr>
            <a:spLocks noGrp="1"/>
          </p:cNvSpPr>
          <p:nvPr>
            <p:ph idx="1"/>
          </p:nvPr>
        </p:nvSpPr>
        <p:spPr>
          <a:xfrm>
            <a:off x="457200" y="1143000"/>
            <a:ext cx="8001000" cy="3810000"/>
          </a:xfrm>
        </p:spPr>
        <p:txBody>
          <a:bodyPr rtlCol="0">
            <a:normAutofit/>
          </a:bodyPr>
          <a:lstStyle/>
          <a:p>
            <a:pPr algn="just" fontAlgn="auto">
              <a:spcAft>
                <a:spcPts val="0"/>
              </a:spcAft>
              <a:buFont typeface="Arial" pitchFamily="34" charset="0"/>
              <a:buChar char="•"/>
              <a:defRPr/>
            </a:pPr>
            <a:r>
              <a:rPr lang="en-US" sz="2400" dirty="0">
                <a:solidFill>
                  <a:srgbClr val="0070C0"/>
                </a:solidFill>
                <a:latin typeface="Times New Roman" pitchFamily="18" charset="0"/>
                <a:cs typeface="Times New Roman" pitchFamily="18" charset="0"/>
              </a:rPr>
              <a:t>Data sets </a:t>
            </a:r>
            <a:r>
              <a:rPr lang="en-US" sz="2400" dirty="0">
                <a:latin typeface="Times New Roman" pitchFamily="18" charset="0"/>
                <a:cs typeface="Times New Roman" pitchFamily="18" charset="0"/>
              </a:rPr>
              <a:t>that are </a:t>
            </a:r>
            <a:r>
              <a:rPr lang="en-US" sz="2400" dirty="0">
                <a:solidFill>
                  <a:srgbClr val="0070C0"/>
                </a:solidFill>
                <a:latin typeface="Times New Roman" pitchFamily="18" charset="0"/>
                <a:cs typeface="Times New Roman" pitchFamily="18" charset="0"/>
              </a:rPr>
              <a:t>too large and complex </a:t>
            </a:r>
            <a:r>
              <a:rPr lang="en-US" sz="2400" dirty="0">
                <a:latin typeface="Times New Roman" pitchFamily="18" charset="0"/>
                <a:cs typeface="Times New Roman" pitchFamily="18" charset="0"/>
              </a:rPr>
              <a:t>to manipulate or interrogate with standard methods or tools.</a:t>
            </a:r>
          </a:p>
          <a:p>
            <a:pPr algn="just" fontAlgn="auto">
              <a:spcAft>
                <a:spcPts val="0"/>
              </a:spcAft>
              <a:buFont typeface="Arial" pitchFamily="34" charset="0"/>
              <a:buNone/>
              <a:defRPr/>
            </a:pPr>
            <a:endParaRPr lang="en-US" sz="2400" dirty="0">
              <a:latin typeface="Times New Roman" pitchFamily="18" charset="0"/>
              <a:cs typeface="Times New Roman" pitchFamily="18" charset="0"/>
            </a:endParaRPr>
          </a:p>
          <a:p>
            <a:pPr algn="just" fontAlgn="auto">
              <a:spcAft>
                <a:spcPts val="0"/>
              </a:spcAft>
              <a:buFont typeface="Arial" pitchFamily="34" charset="0"/>
              <a:buNone/>
              <a:defRPr/>
            </a:pPr>
            <a:endParaRPr lang="en-US" sz="2400" dirty="0">
              <a:latin typeface="Times New Roman" pitchFamily="18" charset="0"/>
              <a:cs typeface="Times New Roman" pitchFamily="18" charset="0"/>
            </a:endParaRPr>
          </a:p>
          <a:p>
            <a:pPr algn="just" fontAlgn="auto">
              <a:spcAft>
                <a:spcPts val="0"/>
              </a:spcAft>
              <a:buFont typeface="Arial" pitchFamily="34" charset="0"/>
              <a:buChar char="•"/>
              <a:defRPr/>
            </a:pPr>
            <a:r>
              <a:rPr lang="en-US" sz="2400" dirty="0">
                <a:latin typeface="Times New Roman" pitchFamily="18" charset="0"/>
                <a:cs typeface="Times New Roman" pitchFamily="18" charset="0"/>
              </a:rPr>
              <a:t>“</a:t>
            </a:r>
            <a:r>
              <a:rPr lang="en-US" sz="2400" b="1" dirty="0">
                <a:solidFill>
                  <a:srgbClr val="800000"/>
                </a:solidFill>
                <a:latin typeface="Times New Roman" pitchFamily="18" charset="0"/>
                <a:cs typeface="Times New Roman" pitchFamily="18" charset="0"/>
              </a:rPr>
              <a:t>Big Data</a:t>
            </a:r>
            <a:r>
              <a:rPr lang="en-US" sz="2400" dirty="0">
                <a:latin typeface="Times New Roman" pitchFamily="18" charset="0"/>
                <a:cs typeface="Times New Roman" pitchFamily="18" charset="0"/>
              </a:rPr>
              <a:t>” is data whose </a:t>
            </a:r>
            <a:r>
              <a:rPr lang="en-US" sz="2400" dirty="0">
                <a:solidFill>
                  <a:srgbClr val="2E08B8"/>
                </a:solidFill>
                <a:latin typeface="Times New Roman" pitchFamily="18" charset="0"/>
                <a:cs typeface="Times New Roman" pitchFamily="18" charset="0"/>
              </a:rPr>
              <a:t>scale, diversity, and complexity </a:t>
            </a:r>
            <a:r>
              <a:rPr lang="en-US" sz="2400" b="1" dirty="0">
                <a:solidFill>
                  <a:srgbClr val="C00000"/>
                </a:solidFill>
                <a:latin typeface="Times New Roman" pitchFamily="18" charset="0"/>
                <a:cs typeface="Times New Roman" pitchFamily="18" charset="0"/>
              </a:rPr>
              <a:t>require new architecture, techniques, algorithms, and analytics </a:t>
            </a:r>
            <a:r>
              <a:rPr lang="en-US" sz="2400" dirty="0">
                <a:latin typeface="Times New Roman" pitchFamily="18" charset="0"/>
                <a:cs typeface="Times New Roman" pitchFamily="18" charset="0"/>
              </a:rPr>
              <a:t>to manage  and </a:t>
            </a:r>
            <a:r>
              <a:rPr lang="en-US" sz="2400" b="1" dirty="0">
                <a:latin typeface="Times New Roman" pitchFamily="18" charset="0"/>
                <a:cs typeface="Times New Roman" pitchFamily="18" charset="0"/>
              </a:rPr>
              <a:t>extract value and hidden knowledge </a:t>
            </a:r>
            <a:r>
              <a:rPr lang="en-US" sz="2400" dirty="0">
                <a:latin typeface="Times New Roman" pitchFamily="18" charset="0"/>
                <a:cs typeface="Times New Roman" pitchFamily="18" charset="0"/>
              </a:rPr>
              <a:t>from it.</a:t>
            </a:r>
          </a:p>
          <a:p>
            <a:pPr algn="just" fontAlgn="auto">
              <a:spcAft>
                <a:spcPts val="0"/>
              </a:spcAft>
              <a:buFont typeface="Arial" pitchFamily="34" charset="0"/>
              <a:buNone/>
              <a:defRPr/>
            </a:pPr>
            <a:r>
              <a:rPr lang="en-US" sz="2400" dirty="0">
                <a:latin typeface="Times New Roman" pitchFamily="18" charset="0"/>
                <a:cs typeface="Times New Roman" pitchFamily="18" charset="0"/>
              </a:rPr>
              <a:t>            Examples : Google, Yahoo, </a:t>
            </a:r>
            <a:r>
              <a:rPr lang="en-US" sz="2400" dirty="0" err="1">
                <a:latin typeface="Times New Roman" pitchFamily="18" charset="0"/>
                <a:cs typeface="Times New Roman" pitchFamily="18" charset="0"/>
              </a:rPr>
              <a:t>Facebook</a:t>
            </a:r>
            <a:r>
              <a:rPr lang="en-US" sz="2400" dirty="0">
                <a:latin typeface="Times New Roman" pitchFamily="18" charset="0"/>
                <a:cs typeface="Times New Roman" pitchFamily="18" charset="0"/>
              </a:rPr>
              <a:t>, eBay, Amazon …</a:t>
            </a:r>
          </a:p>
          <a:p>
            <a:pPr algn="just" fontAlgn="auto">
              <a:spcAft>
                <a:spcPts val="0"/>
              </a:spcAft>
              <a:buFont typeface="Arial" pitchFamily="34" charset="0"/>
              <a:buChar char="•"/>
              <a:defRPr/>
            </a:pPr>
            <a:endParaRPr lang="en-US" sz="24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solidFill>
                  <a:srgbClr val="008000"/>
                </a:solidFill>
                <a:latin typeface="Times New Roman" pitchFamily="18" charset="0"/>
                <a:cs typeface="Times New Roman" pitchFamily="18" charset="0"/>
              </a:rPr>
              <a:t>Big Data Characteristics (4Vs)</a:t>
            </a:r>
          </a:p>
        </p:txBody>
      </p:sp>
      <p:pic>
        <p:nvPicPr>
          <p:cNvPr id="4" name="Picture 3"/>
          <p:cNvPicPr>
            <a:picLocks noChangeAspect="1"/>
          </p:cNvPicPr>
          <p:nvPr/>
        </p:nvPicPr>
        <p:blipFill>
          <a:blip r:embed="rId3"/>
          <a:srcRect/>
          <a:stretch>
            <a:fillRect/>
          </a:stretch>
        </p:blipFill>
        <p:spPr bwMode="auto">
          <a:xfrm>
            <a:off x="685800" y="1447800"/>
            <a:ext cx="8077200" cy="4618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1"/>
          <p:cNvSpPr>
            <a:spLocks noGrp="1"/>
          </p:cNvSpPr>
          <p:nvPr>
            <p:ph idx="1"/>
          </p:nvPr>
        </p:nvSpPr>
        <p:spPr/>
        <p:txBody>
          <a:bodyPr/>
          <a:lstStyle/>
          <a:p>
            <a:endParaRPr lang="en-US"/>
          </a:p>
        </p:txBody>
      </p:sp>
      <p:pic>
        <p:nvPicPr>
          <p:cNvPr id="6148" name="Picture 2" descr="http://m.c.lnkd.licdn.com/mpr/mpr/p/5/005/06f/36e/30d4cf8.jpg"/>
          <p:cNvPicPr>
            <a:picLocks noChangeAspect="1" noChangeArrowheads="1"/>
          </p:cNvPicPr>
          <p:nvPr/>
        </p:nvPicPr>
        <p:blipFill>
          <a:blip r:embed="rId2"/>
          <a:srcRect/>
          <a:stretch>
            <a:fillRect/>
          </a:stretch>
        </p:blipFill>
        <p:spPr bwMode="auto">
          <a:xfrm>
            <a:off x="304800" y="228600"/>
            <a:ext cx="8534400" cy="66294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hortonworks.com/wp-content/uploads/2012/05/bigdata_diagram.png"/>
          <p:cNvPicPr>
            <a:picLocks noChangeAspect="1" noChangeArrowheads="1"/>
          </p:cNvPicPr>
          <p:nvPr/>
        </p:nvPicPr>
        <p:blipFill>
          <a:blip r:embed="rId3"/>
          <a:srcRect t="12000" r="72" b="5333"/>
          <a:stretch>
            <a:fillRect/>
          </a:stretch>
        </p:blipFill>
        <p:spPr bwMode="auto">
          <a:xfrm>
            <a:off x="533400" y="1295400"/>
            <a:ext cx="8077200" cy="4724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C4B-A1B0-4150-A54F-2703917FB0CF}"/>
              </a:ext>
            </a:extLst>
          </p:cNvPr>
          <p:cNvSpPr>
            <a:spLocks noGrp="1"/>
          </p:cNvSpPr>
          <p:nvPr>
            <p:ph type="title"/>
          </p:nvPr>
        </p:nvSpPr>
        <p:spPr/>
        <p:txBody>
          <a:bodyPr/>
          <a:lstStyle/>
          <a:p>
            <a:r>
              <a:rPr lang="en-US" dirty="0"/>
              <a:t>Introduction to Hadoop </a:t>
            </a:r>
          </a:p>
        </p:txBody>
      </p:sp>
      <p:sp>
        <p:nvSpPr>
          <p:cNvPr id="3" name="Text Placeholder 2">
            <a:extLst>
              <a:ext uri="{FF2B5EF4-FFF2-40B4-BE49-F238E27FC236}">
                <a16:creationId xmlns:a16="http://schemas.microsoft.com/office/drawing/2014/main" id="{27A827D1-EFDC-4631-88FD-264FAA1CC7E3}"/>
              </a:ext>
            </a:extLst>
          </p:cNvPr>
          <p:cNvSpPr>
            <a:spLocks noGrp="1"/>
          </p:cNvSpPr>
          <p:nvPr>
            <p:ph type="body" idx="1"/>
          </p:nvPr>
        </p:nvSpPr>
        <p:spPr/>
        <p:txBody>
          <a:bodyPr/>
          <a:lstStyle/>
          <a:p>
            <a:r>
              <a:rPr lang="en-US" dirty="0"/>
              <a:t>As introduced during Lab 1 Session</a:t>
            </a:r>
          </a:p>
        </p:txBody>
      </p:sp>
    </p:spTree>
    <p:extLst>
      <p:ext uri="{BB962C8B-B14F-4D97-AF65-F5344CB8AC3E}">
        <p14:creationId xmlns:p14="http://schemas.microsoft.com/office/powerpoint/2010/main" val="8596382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49DA6B423D6B4EA69DC3BDFB03C2AB" ma:contentTypeVersion="2" ma:contentTypeDescription="Create a new document." ma:contentTypeScope="" ma:versionID="de0dc28e8b493aca8dcfd50d15d931f2">
  <xsd:schema xmlns:xsd="http://www.w3.org/2001/XMLSchema" xmlns:xs="http://www.w3.org/2001/XMLSchema" xmlns:p="http://schemas.microsoft.com/office/2006/metadata/properties" xmlns:ns2="cc45394a-453a-4c4e-acb7-71f8df37133e" targetNamespace="http://schemas.microsoft.com/office/2006/metadata/properties" ma:root="true" ma:fieldsID="c2d3e14bd6fea5f210798a0c1b896066" ns2:_="">
    <xsd:import namespace="cc45394a-453a-4c4e-acb7-71f8df3713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5394a-453a-4c4e-acb7-71f8df3713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406547-8A66-4683-AD54-49580C0960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45394a-453a-4c4e-acb7-71f8df371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61886-EDA4-4348-A50A-A01A63B268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65B03B-4D86-4515-AAD4-33A09EEFFC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131</TotalTime>
  <Words>1847</Words>
  <Application>Microsoft Office PowerPoint</Application>
  <PresentationFormat>On-screen Show (4:3)</PresentationFormat>
  <Paragraphs>262</Paragraphs>
  <Slides>39</Slides>
  <Notes>6</Notes>
  <HiddenSlides>0</HiddenSlides>
  <MMClips>2</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1" baseType="lpstr">
      <vt:lpstr>Arial</vt:lpstr>
      <vt:lpstr>Arial Narrow</vt:lpstr>
      <vt:lpstr>Bookman Old Style</vt:lpstr>
      <vt:lpstr>Calibri</vt:lpstr>
      <vt:lpstr>Corbel</vt:lpstr>
      <vt:lpstr>Courier New</vt:lpstr>
      <vt:lpstr>Times New Roman</vt:lpstr>
      <vt:lpstr>Wingdings</vt:lpstr>
      <vt:lpstr>Wingdings 2</vt:lpstr>
      <vt:lpstr>Office Theme</vt:lpstr>
      <vt:lpstr>Module</vt:lpstr>
      <vt:lpstr>Picture</vt:lpstr>
      <vt:lpstr>Module 1-Introduction to Big Data &amp; Hadoop </vt:lpstr>
      <vt:lpstr>Introduction to Big Data</vt:lpstr>
      <vt:lpstr>Outline of the Week 0 session</vt:lpstr>
      <vt:lpstr>Why Big Data Mining???</vt:lpstr>
      <vt:lpstr>Big Data Definition</vt:lpstr>
      <vt:lpstr>Big Data Characteristics (4Vs)</vt:lpstr>
      <vt:lpstr>PowerPoint Presentation</vt:lpstr>
      <vt:lpstr>PowerPoint Presentation</vt:lpstr>
      <vt:lpstr>Introduction to Hadoop </vt:lpstr>
      <vt:lpstr>Core Components of HADOOP</vt:lpstr>
      <vt:lpstr>  </vt:lpstr>
      <vt:lpstr>High Level Hadoop Architecture</vt:lpstr>
      <vt:lpstr>Hadoop Distributed File System</vt:lpstr>
      <vt:lpstr>Hadoop Core Component 2</vt:lpstr>
      <vt:lpstr>MapReduce (Hadoop’s computation engine)</vt:lpstr>
      <vt:lpstr>Core Components of Hadoop with other services</vt:lpstr>
      <vt:lpstr>Hadoop Ecosystem</vt:lpstr>
      <vt:lpstr>Hadoop Ecosystem</vt:lpstr>
      <vt:lpstr>Hadoop Ecosystem</vt:lpstr>
      <vt:lpstr>Hadoop Ecosystem</vt:lpstr>
      <vt:lpstr>Hadoop Ecosystem</vt:lpstr>
      <vt:lpstr>PowerPoint Presentation</vt:lpstr>
      <vt:lpstr>Module 2 – Hadoop HDFS and Map reduce</vt:lpstr>
      <vt:lpstr>Physical Architecture of Hadoop</vt:lpstr>
      <vt:lpstr>MapReduce (Hadoop’s computation engine)</vt:lpstr>
      <vt:lpstr>Schematic of Map Reduce computation</vt:lpstr>
      <vt:lpstr>Map Reduce Overview</vt:lpstr>
      <vt:lpstr>Map-Reduce</vt:lpstr>
      <vt:lpstr>Data Flow</vt:lpstr>
      <vt:lpstr>Map Reduce: Step 1 – Map phase</vt:lpstr>
      <vt:lpstr>Map Reduce: Step 2 – Grouping and Reduce  phase</vt:lpstr>
      <vt:lpstr>Map-Reduce: A diagram</vt:lpstr>
      <vt:lpstr>Map-Reduce: In Parallel</vt:lpstr>
      <vt:lpstr>Example: Word count using Map Reduce </vt:lpstr>
      <vt:lpstr>Working of Word Count </vt:lpstr>
      <vt:lpstr>Refinement: Combiners</vt:lpstr>
      <vt:lpstr>Refinement: Combiners - Example</vt:lpstr>
      <vt:lpstr>Quiz Time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Hadoop- Lec2</dc:title>
  <dc:creator>Pankaj Vanwari</dc:creator>
  <cp:lastModifiedBy>Pankaj Vanwari</cp:lastModifiedBy>
  <cp:revision>23</cp:revision>
  <dcterms:created xsi:type="dcterms:W3CDTF">2020-07-23T21:22:49Z</dcterms:created>
  <dcterms:modified xsi:type="dcterms:W3CDTF">2024-07-29T05:38:14Z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0x0101005F49DA6B423D6B4EA69DC3BDFB03C2AB</vt:lpwstr>
  </property>
</Properties>
</file>